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handoutMasterIdLst>
    <p:handoutMasterId r:id="rId15"/>
  </p:handoutMasterIdLst>
  <p:sldIdLst>
    <p:sldId id="419" r:id="rId2"/>
    <p:sldId id="448" r:id="rId3"/>
    <p:sldId id="420" r:id="rId4"/>
    <p:sldId id="441" r:id="rId5"/>
    <p:sldId id="445" r:id="rId6"/>
    <p:sldId id="435" r:id="rId7"/>
    <p:sldId id="436" r:id="rId8"/>
    <p:sldId id="437" r:id="rId9"/>
    <p:sldId id="438" r:id="rId10"/>
    <p:sldId id="439" r:id="rId11"/>
    <p:sldId id="446" r:id="rId12"/>
    <p:sldId id="447"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ee for Service" id="{439B4EF7-B263-F94E-B408-D0EC0446F062}">
          <p14:sldIdLst>
            <p14:sldId id="419"/>
            <p14:sldId id="448"/>
            <p14:sldId id="420"/>
            <p14:sldId id="441"/>
            <p14:sldId id="445"/>
          </p14:sldIdLst>
        </p14:section>
        <p14:section name="Application Ontology Example 1 - Influenza Ontology" id="{13F406E0-20B9-5549-BDBD-DEA18AE8E687}">
          <p14:sldIdLst>
            <p14:sldId id="435"/>
            <p14:sldId id="436"/>
            <p14:sldId id="437"/>
            <p14:sldId id="438"/>
            <p14:sldId id="439"/>
            <p14:sldId id="446"/>
            <p14:sldId id="44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432FF"/>
    <a:srgbClr val="008000"/>
    <a:srgbClr val="66F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8296" autoAdjust="0"/>
  </p:normalViewPr>
  <p:slideViewPr>
    <p:cSldViewPr snapToGrid="0" snapToObjects="1">
      <p:cViewPr>
        <p:scale>
          <a:sx n="114" d="100"/>
          <a:sy n="114" d="100"/>
        </p:scale>
        <p:origin x="1096" y="-4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302D9E-1F55-1744-8AA8-12033F560B11}" type="datetimeFigureOut">
              <a:rPr lang="en-US" smtClean="0"/>
              <a:t>3/4/17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C6B4951-00B5-FC46-BD34-52E5C88F150B}" type="slidenum">
              <a:rPr lang="en-US" smtClean="0"/>
              <a:t>‹#›</a:t>
            </a:fld>
            <a:endParaRPr lang="en-US"/>
          </a:p>
        </p:txBody>
      </p:sp>
    </p:spTree>
    <p:extLst>
      <p:ext uri="{BB962C8B-B14F-4D97-AF65-F5344CB8AC3E}">
        <p14:creationId xmlns:p14="http://schemas.microsoft.com/office/powerpoint/2010/main" val="2556232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093172-1730-7947-8767-032C3F8B39A1}" type="datetimeFigureOut">
              <a:rPr lang="en-US" smtClean="0"/>
              <a:t>3/4/17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1A3A11-45D0-F747-89E3-49C2FBD2A313}" type="slidenum">
              <a:rPr lang="en-US" smtClean="0"/>
              <a:t>‹#›</a:t>
            </a:fld>
            <a:endParaRPr lang="en-US"/>
          </a:p>
        </p:txBody>
      </p:sp>
    </p:spTree>
    <p:extLst>
      <p:ext uri="{BB962C8B-B14F-4D97-AF65-F5344CB8AC3E}">
        <p14:creationId xmlns:p14="http://schemas.microsoft.com/office/powerpoint/2010/main" val="40334040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ms.gov/Medicare/Medicare-Fee-for-Service-Payment/AcuteInpatientPPS/index.html" TargetMode="External"/><Relationship Id="rId4" Type="http://schemas.openxmlformats.org/officeDocument/2006/relationships/hyperlink" Target="https://www.hhs.gov/sites/default/files/ppacacon.pdf" TargetMode="External"/><Relationship Id="rId5" Type="http://schemas.openxmlformats.org/officeDocument/2006/relationships/hyperlink" Target="https://www.gpo.gov/fdsys/pkg/PLAW-108publ173/pdf/PLAW-108publ173.pdf"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Exclusive Provider Organization (EPO): A managed care plan where services are covered only if you use doctors, specialists, or hospitals in the plan’s network (except in an emergency).</a:t>
            </a:r>
          </a:p>
          <a:p>
            <a:r>
              <a:rPr lang="en-US" dirty="0" smtClean="0"/>
              <a:t>Health Maintenance Organization (HMO): A type of health insurance plan that usually limits coverage to care from doctors who work for or contract with the HMO. It generally won't cover out-of-network care except in an emergency. An HMO may require you to live or work in its service area to be eligible for coverage. HMOs often provide integrated care and focus on prevention and wellness.</a:t>
            </a:r>
          </a:p>
          <a:p>
            <a:r>
              <a:rPr lang="en-US" dirty="0" smtClean="0"/>
              <a:t>Point of Service (POS): A type of plan where you pay less if you use doctors, hospitals, and other health care providers that belong to the plan’s network. POS plans require you to get a referral from your primary care doctor in order to see a specialist.</a:t>
            </a:r>
          </a:p>
          <a:p>
            <a:r>
              <a:rPr lang="en-US" dirty="0" smtClean="0"/>
              <a:t>Preferred Provider Organization (PPO): A type of health plan where you pay less if you use providers in the plan’s network. You can use doctors, hospitals, and providers outside of the network without a referral for an additional cost.</a:t>
            </a:r>
          </a:p>
          <a:p>
            <a:endParaRPr lang="en-US" dirty="0"/>
          </a:p>
        </p:txBody>
      </p:sp>
      <p:sp>
        <p:nvSpPr>
          <p:cNvPr id="4" name="Slide Number Placeholder 3"/>
          <p:cNvSpPr>
            <a:spLocks noGrp="1"/>
          </p:cNvSpPr>
          <p:nvPr>
            <p:ph type="sldNum" sz="quarter" idx="10"/>
          </p:nvPr>
        </p:nvSpPr>
        <p:spPr/>
        <p:txBody>
          <a:bodyPr/>
          <a:lstStyle/>
          <a:p>
            <a:fld id="{E51A3A11-45D0-F747-89E3-49C2FBD2A313}" type="slidenum">
              <a:rPr lang="en-US" smtClean="0"/>
              <a:t>1</a:t>
            </a:fld>
            <a:endParaRPr lang="en-US"/>
          </a:p>
        </p:txBody>
      </p:sp>
    </p:spTree>
    <p:extLst>
      <p:ext uri="{BB962C8B-B14F-4D97-AF65-F5344CB8AC3E}">
        <p14:creationId xmlns:p14="http://schemas.microsoft.com/office/powerpoint/2010/main" val="154781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different types of Marketplace health insurance plans designed to meet different needs. Some types of plans restrict your provider choices or encourage you to get care from the plan’s network of doctors, hospitals, pharmacies, and other medical service providers. Others pay a greater share of costs for providers outside the plan’s network.</a:t>
            </a:r>
          </a:p>
          <a:p>
            <a:endParaRPr lang="en-US" dirty="0" smtClean="0"/>
          </a:p>
          <a:p>
            <a:r>
              <a:rPr lang="en-US" dirty="0" smtClean="0"/>
              <a:t>Types of Marketplace plans</a:t>
            </a:r>
          </a:p>
          <a:p>
            <a:endParaRPr lang="en-US" dirty="0" smtClean="0"/>
          </a:p>
          <a:p>
            <a:r>
              <a:rPr lang="en-US" dirty="0" smtClean="0"/>
              <a:t>Depending on how many plans are offered in your area, you may find plans of all or any of these types at each metal level – Bronze, Silver, Gold, and Platinum.</a:t>
            </a:r>
          </a:p>
          <a:p>
            <a:endParaRPr lang="en-US" dirty="0"/>
          </a:p>
        </p:txBody>
      </p:sp>
      <p:sp>
        <p:nvSpPr>
          <p:cNvPr id="4" name="Slide Number Placeholder 3"/>
          <p:cNvSpPr>
            <a:spLocks noGrp="1"/>
          </p:cNvSpPr>
          <p:nvPr>
            <p:ph type="sldNum" sz="quarter" idx="10"/>
          </p:nvPr>
        </p:nvSpPr>
        <p:spPr/>
        <p:txBody>
          <a:bodyPr/>
          <a:lstStyle/>
          <a:p>
            <a:fld id="{E51A3A11-45D0-F747-89E3-49C2FBD2A313}" type="slidenum">
              <a:rPr lang="en-US" smtClean="0"/>
              <a:t>2</a:t>
            </a:fld>
            <a:endParaRPr lang="en-US"/>
          </a:p>
        </p:txBody>
      </p:sp>
    </p:spTree>
    <p:extLst>
      <p:ext uri="{BB962C8B-B14F-4D97-AF65-F5344CB8AC3E}">
        <p14:creationId xmlns:p14="http://schemas.microsoft.com/office/powerpoint/2010/main" val="33797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Capitation payments are used by managed care organizations to control health care costs. Capitation payments control use of health care resources by putting the physician at financial risk for services provided to patients. At the same time, in order to ensure that patients do not receive suboptimal care through under-utilization of health care services, managed care organizations measure rates of resource utilization in physician practices. These reports are made available to the public as a measure of health care quality, and can be linked to financial rewards, such as bonuses.</a:t>
            </a:r>
          </a:p>
          <a:p>
            <a:r>
              <a:rPr lang="en-US" sz="1200" b="0" i="0" kern="1200" dirty="0" smtClean="0">
                <a:solidFill>
                  <a:schemeClr val="tx1"/>
                </a:solidFill>
                <a:effectLst/>
                <a:latin typeface="+mn-lt"/>
                <a:ea typeface="+mn-ea"/>
                <a:cs typeface="+mn-cs"/>
              </a:rPr>
              <a:t>Capitation is a fixed amount of money per patient per unit of time paid in advance to the physician for the delivery of health care services. The actual amount of money paid is determined by the ranges of services that are provided, the number of patients involved, and the period of time during which the services are provided. Capitation rates are developed using local costs and average utilization of services and therefore can vary from one region of the country to another. In many plans, a risk pool is established as a percentage of the capitation payment. Money in this risk pool is withheld from the physician until the end of the fiscal year. If the health plan does well financially, the money is paid to the physician; if the health plan does poorly, the money is kept to pay the deficit expenses.</a:t>
            </a:r>
          </a:p>
          <a:p>
            <a:r>
              <a:rPr lang="en-US" sz="1200" b="0" i="0" kern="1200" dirty="0" smtClean="0">
                <a:solidFill>
                  <a:schemeClr val="tx1"/>
                </a:solidFill>
                <a:effectLst/>
                <a:latin typeface="+mn-lt"/>
                <a:ea typeface="+mn-ea"/>
                <a:cs typeface="+mn-cs"/>
              </a:rPr>
              <a:t>When the primary care provider signs a capitation agreement, a list of specific services that must be provided to patients is included in the contract. The amount of the capitation will be determined in part by the number of services provided and will vary from health plan to health plan</a:t>
            </a:r>
          </a:p>
          <a:p>
            <a:endParaRPr lang="en-US" dirty="0"/>
          </a:p>
        </p:txBody>
      </p:sp>
      <p:sp>
        <p:nvSpPr>
          <p:cNvPr id="4" name="Slide Number Placeholder 3"/>
          <p:cNvSpPr>
            <a:spLocks noGrp="1"/>
          </p:cNvSpPr>
          <p:nvPr>
            <p:ph type="sldNum" sz="quarter" idx="10"/>
          </p:nvPr>
        </p:nvSpPr>
        <p:spPr/>
        <p:txBody>
          <a:bodyPr/>
          <a:lstStyle/>
          <a:p>
            <a:fld id="{E51A3A11-45D0-F747-89E3-49C2FBD2A313}" type="slidenum">
              <a:rPr lang="en-US" smtClean="0"/>
              <a:t>3</a:t>
            </a:fld>
            <a:endParaRPr lang="en-US"/>
          </a:p>
        </p:txBody>
      </p:sp>
    </p:spTree>
    <p:extLst>
      <p:ext uri="{BB962C8B-B14F-4D97-AF65-F5344CB8AC3E}">
        <p14:creationId xmlns:p14="http://schemas.microsoft.com/office/powerpoint/2010/main" val="317650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fee-for-service, doctors and hospitals are paid </a:t>
            </a:r>
            <a:r>
              <a:rPr lang="en-US" sz="1200" b="1" i="0" kern="1200" dirty="0" smtClean="0">
                <a:solidFill>
                  <a:schemeClr val="tx1"/>
                </a:solidFill>
                <a:effectLst/>
                <a:latin typeface="+mn-lt"/>
                <a:ea typeface="+mn-ea"/>
                <a:cs typeface="+mn-cs"/>
              </a:rPr>
              <a:t>based</a:t>
            </a:r>
            <a:r>
              <a:rPr lang="en-US" sz="1200" b="0" i="0" kern="1200" dirty="0" smtClean="0">
                <a:solidFill>
                  <a:schemeClr val="tx1"/>
                </a:solidFill>
                <a:effectLst/>
                <a:latin typeface="+mn-lt"/>
                <a:ea typeface="+mn-ea"/>
                <a:cs typeface="+mn-cs"/>
              </a:rPr>
              <a:t> on the number of health </a:t>
            </a:r>
            <a:r>
              <a:rPr lang="en-US" sz="1200" b="1" i="0" kern="1200" dirty="0" smtClean="0">
                <a:solidFill>
                  <a:schemeClr val="tx1"/>
                </a:solidFill>
                <a:effectLst/>
                <a:latin typeface="+mn-lt"/>
                <a:ea typeface="+mn-ea"/>
                <a:cs typeface="+mn-cs"/>
              </a:rPr>
              <a:t>care</a:t>
            </a:r>
            <a:r>
              <a:rPr lang="en-US" sz="1200" b="0" i="0" kern="1200" dirty="0" smtClean="0">
                <a:solidFill>
                  <a:schemeClr val="tx1"/>
                </a:solidFill>
                <a:effectLst/>
                <a:latin typeface="+mn-lt"/>
                <a:ea typeface="+mn-ea"/>
                <a:cs typeface="+mn-cs"/>
              </a:rPr>
              <a:t> services they deliver, such as tests and procedures. Payment generally has little to do with whether their patients' health improves. But what does that mean for you? </a:t>
            </a:r>
            <a:r>
              <a:rPr lang="en-US" sz="1200" b="0" i="0" kern="1200" dirty="0" err="1" smtClean="0">
                <a:solidFill>
                  <a:schemeClr val="tx1"/>
                </a:solidFill>
                <a:effectLst/>
                <a:latin typeface="+mn-lt"/>
                <a:ea typeface="+mn-ea"/>
                <a:cs typeface="+mn-cs"/>
              </a:rPr>
              <a:t>A</a:t>
            </a:r>
            <a:r>
              <a:rPr lang="en-US" sz="1200" b="1" i="0" kern="1200" dirty="0" err="1" smtClean="0">
                <a:solidFill>
                  <a:schemeClr val="tx1"/>
                </a:solidFill>
                <a:effectLst/>
                <a:latin typeface="+mn-lt"/>
                <a:ea typeface="+mn-ea"/>
                <a:cs typeface="+mn-cs"/>
              </a:rPr>
              <a:t>value</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based</a:t>
            </a:r>
            <a:r>
              <a:rPr lang="en-US" sz="1200" b="0" i="0" kern="1200" dirty="0" smtClean="0">
                <a:solidFill>
                  <a:schemeClr val="tx1"/>
                </a:solidFill>
                <a:effectLst/>
                <a:latin typeface="+mn-lt"/>
                <a:ea typeface="+mn-ea"/>
                <a:cs typeface="+mn-cs"/>
              </a:rPr>
              <a:t> approach is designed around patients.</a:t>
            </a:r>
          </a:p>
          <a:p>
            <a:endParaRPr lang="en-US" sz="1200" b="0" i="0" kern="1200" dirty="0" smtClean="0">
              <a:solidFill>
                <a:schemeClr val="tx1"/>
              </a:solidFill>
              <a:effectLst/>
              <a:latin typeface="+mn-lt"/>
              <a:ea typeface="+mn-ea"/>
              <a:cs typeface="+mn-cs"/>
            </a:endParaRPr>
          </a:p>
          <a:p>
            <a:r>
              <a:rPr lang="en-US" b="1" dirty="0" smtClean="0">
                <a:effectLst/>
              </a:rPr>
              <a:t>Hospital Value-Based Purchasing</a:t>
            </a:r>
          </a:p>
          <a:p>
            <a:r>
              <a:rPr lang="en-US" sz="1200" b="0" i="0" kern="1200" dirty="0" smtClean="0">
                <a:solidFill>
                  <a:schemeClr val="tx1"/>
                </a:solidFill>
                <a:effectLst/>
                <a:latin typeface="+mn-lt"/>
                <a:ea typeface="+mn-ea"/>
                <a:cs typeface="+mn-cs"/>
              </a:rPr>
              <a:t>Hospital Value-Based Purchasing (HVBP) is part of our ongoing work to structure Medicare’s payment system to reward providers for the quality of care they provide. This program adjusts payments to hospitals under the </a:t>
            </a:r>
            <a:r>
              <a:rPr lang="en-US" sz="1200" b="0" i="0" kern="1200" dirty="0" smtClean="0">
                <a:solidFill>
                  <a:schemeClr val="tx1"/>
                </a:solidFill>
                <a:effectLst/>
                <a:latin typeface="+mn-lt"/>
                <a:ea typeface="+mn-ea"/>
                <a:cs typeface="+mn-cs"/>
                <a:hlinkClick r:id="rId3"/>
              </a:rPr>
              <a:t>Inpatient Prospective Payment System (IPPS)</a:t>
            </a:r>
            <a:r>
              <a:rPr lang="en-US" sz="1200" b="0" i="0" kern="1200" dirty="0" smtClean="0">
                <a:solidFill>
                  <a:schemeClr val="tx1"/>
                </a:solidFill>
                <a:effectLst/>
                <a:latin typeface="+mn-lt"/>
                <a:ea typeface="+mn-ea"/>
                <a:cs typeface="+mn-cs"/>
              </a:rPr>
              <a:t>, based on the quality of care they deliver.</a:t>
            </a:r>
          </a:p>
          <a:p>
            <a:r>
              <a:rPr lang="en-US" sz="1200" b="1" i="0" kern="1200" dirty="0" smtClean="0">
                <a:solidFill>
                  <a:schemeClr val="tx1"/>
                </a:solidFill>
                <a:effectLst/>
                <a:latin typeface="+mn-lt"/>
                <a:ea typeface="+mn-ea"/>
                <a:cs typeface="+mn-cs"/>
              </a:rPr>
              <a:t>How Hospital VBP works</a:t>
            </a:r>
          </a:p>
          <a:p>
            <a:r>
              <a:rPr lang="en-US" sz="1200" b="0" i="0" kern="1200" dirty="0" smtClean="0">
                <a:solidFill>
                  <a:schemeClr val="tx1"/>
                </a:solidFill>
                <a:effectLst/>
                <a:latin typeface="+mn-lt"/>
                <a:ea typeface="+mn-ea"/>
                <a:cs typeface="+mn-cs"/>
              </a:rPr>
              <a:t>How hospitals perform on quality and resource use measures is linked to the IPPS. The IPPS makes up the largest share of Medicare spending, affecting payment for inpatient stays in approximately 3,000 hospitals across the country.</a:t>
            </a:r>
          </a:p>
          <a:p>
            <a:r>
              <a:rPr lang="en-US" sz="1200" b="0" i="0" kern="1200" dirty="0" smtClean="0">
                <a:solidFill>
                  <a:schemeClr val="tx1"/>
                </a:solidFill>
                <a:effectLst/>
                <a:latin typeface="+mn-lt"/>
                <a:ea typeface="+mn-ea"/>
                <a:cs typeface="+mn-cs"/>
              </a:rPr>
              <a:t>Hospital VBP rewards acute care hospitals with incentive payments for the quality of care they give to people, not just the quantity of services they provide. Congress authorized the Inpatient Hospital VBP in Section 3001(a) of the </a:t>
            </a:r>
            <a:r>
              <a:rPr lang="en-US" sz="1200" b="0" i="0" kern="1200" dirty="0" smtClean="0">
                <a:solidFill>
                  <a:schemeClr val="tx1"/>
                </a:solidFill>
                <a:effectLst/>
                <a:latin typeface="+mn-lt"/>
                <a:ea typeface="+mn-ea"/>
                <a:cs typeface="+mn-cs"/>
                <a:hlinkClick r:id="rId4"/>
              </a:rPr>
              <a:t>Affordable Care Act</a:t>
            </a:r>
            <a:r>
              <a:rPr lang="en-US" sz="1200" b="0" i="0" kern="1200" dirty="0" smtClean="0">
                <a:solidFill>
                  <a:schemeClr val="tx1"/>
                </a:solidFill>
                <a:effectLst/>
                <a:latin typeface="+mn-lt"/>
                <a:ea typeface="+mn-ea"/>
                <a:cs typeface="+mn-cs"/>
              </a:rPr>
              <a:t>. The program uses the hospital quality data reporting infrastructure that was developed for the Hospital Inpatient Quality Reporting (IQR) Program, authorized by Section 501(b) of the </a:t>
            </a:r>
            <a:r>
              <a:rPr lang="en-US" sz="1200" b="0" i="0" kern="1200" dirty="0" smtClean="0">
                <a:solidFill>
                  <a:schemeClr val="tx1"/>
                </a:solidFill>
                <a:effectLst/>
                <a:latin typeface="+mn-lt"/>
                <a:ea typeface="+mn-ea"/>
                <a:cs typeface="+mn-cs"/>
                <a:hlinkClick r:id="rId5"/>
              </a:rPr>
              <a:t>Medicare Prescription Drug, Improvement, and Modernization Act of 2003</a:t>
            </a:r>
            <a:r>
              <a:rPr lang="en-US" sz="1200" b="0" i="0" kern="1200" dirty="0" smtClean="0">
                <a:solidFill>
                  <a:schemeClr val="tx1"/>
                </a:solidFill>
                <a:effectLst/>
                <a:latin typeface="+mn-lt"/>
                <a:ea typeface="+mn-ea"/>
                <a:cs typeface="+mn-cs"/>
              </a:rPr>
              <a:t>.</a:t>
            </a:r>
          </a:p>
          <a:p>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Value</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Based Purchasing</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VBP</a:t>
            </a:r>
            <a:r>
              <a:rPr lang="en-US" sz="1200" b="0" i="0" kern="1200" dirty="0" smtClean="0">
                <a:solidFill>
                  <a:schemeClr val="tx1"/>
                </a:solidFill>
                <a:effectLst/>
                <a:latin typeface="+mn-lt"/>
                <a:ea typeface="+mn-ea"/>
                <a:cs typeface="+mn-cs"/>
              </a:rPr>
              <a:t>) is part of the Centers for Medicare &amp; Medicaid Services' (CMS') long-standing effort to link Medicare's payment system to a </a:t>
            </a:r>
            <a:r>
              <a:rPr lang="en-US" sz="1200" b="1" i="0" kern="1200" dirty="0" smtClean="0">
                <a:solidFill>
                  <a:schemeClr val="tx1"/>
                </a:solidFill>
                <a:effectLst/>
                <a:latin typeface="+mn-lt"/>
                <a:ea typeface="+mn-ea"/>
                <a:cs typeface="+mn-cs"/>
              </a:rPr>
              <a:t>value</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based</a:t>
            </a:r>
            <a:r>
              <a:rPr lang="en-US" sz="1200" b="0" i="0" kern="1200" dirty="0" smtClean="0">
                <a:solidFill>
                  <a:schemeClr val="tx1"/>
                </a:solidFill>
                <a:effectLst/>
                <a:latin typeface="+mn-lt"/>
                <a:ea typeface="+mn-ea"/>
                <a:cs typeface="+mn-cs"/>
              </a:rPr>
              <a:t> system to improve </a:t>
            </a:r>
            <a:r>
              <a:rPr lang="en-US" sz="1200" b="1" i="0" kern="1200" dirty="0" smtClean="0">
                <a:solidFill>
                  <a:schemeClr val="tx1"/>
                </a:solidFill>
                <a:effectLst/>
                <a:latin typeface="+mn-lt"/>
                <a:ea typeface="+mn-ea"/>
                <a:cs typeface="+mn-cs"/>
              </a:rPr>
              <a:t>healthcare</a:t>
            </a:r>
            <a:r>
              <a:rPr lang="en-US" sz="1200" b="0" i="0" kern="1200" dirty="0" smtClean="0">
                <a:solidFill>
                  <a:schemeClr val="tx1"/>
                </a:solidFill>
                <a:effectLst/>
                <a:latin typeface="+mn-lt"/>
                <a:ea typeface="+mn-ea"/>
                <a:cs typeface="+mn-cs"/>
              </a:rPr>
              <a:t> quality, including the quality of care provided in the inpatient hospital setting.</a:t>
            </a:r>
          </a:p>
          <a:p>
            <a:endParaRPr lang="en-US" sz="1200" b="0" i="0" kern="1200" dirty="0" smtClean="0">
              <a:solidFill>
                <a:schemeClr val="tx1"/>
              </a:solidFill>
              <a:effectLst/>
              <a:latin typeface="+mn-lt"/>
              <a:ea typeface="+mn-ea"/>
              <a:cs typeface="+mn-cs"/>
            </a:endParaRPr>
          </a:p>
          <a:p>
            <a:r>
              <a:rPr lang="en-US" b="1" dirty="0" smtClean="0">
                <a:effectLst/>
              </a:rPr>
              <a:t>Hospital Value-Based Purchasing</a:t>
            </a:r>
          </a:p>
          <a:p>
            <a:r>
              <a:rPr lang="en-US" sz="1200" b="0" i="0" kern="1200" dirty="0" smtClean="0">
                <a:solidFill>
                  <a:schemeClr val="tx1"/>
                </a:solidFill>
                <a:effectLst/>
                <a:latin typeface="+mn-lt"/>
                <a:ea typeface="+mn-ea"/>
                <a:cs typeface="+mn-cs"/>
              </a:rPr>
              <a:t>Hospital Value-Based Purchasing (HVBP) This program adjusts payments to hospitals under the </a:t>
            </a:r>
            <a:r>
              <a:rPr lang="en-US" sz="1200" b="0" i="0" kern="1200" dirty="0" smtClean="0">
                <a:solidFill>
                  <a:schemeClr val="tx1"/>
                </a:solidFill>
                <a:effectLst/>
                <a:latin typeface="+mn-lt"/>
                <a:ea typeface="+mn-ea"/>
                <a:cs typeface="+mn-cs"/>
                <a:hlinkClick r:id="rId3"/>
              </a:rPr>
              <a:t>Inpatient Prospective Payment System (IPPS)</a:t>
            </a:r>
            <a:r>
              <a:rPr lang="en-US" sz="1200" b="0" i="0" kern="1200" dirty="0" smtClean="0">
                <a:solidFill>
                  <a:schemeClr val="tx1"/>
                </a:solidFill>
                <a:effectLst/>
                <a:latin typeface="+mn-lt"/>
                <a:ea typeface="+mn-ea"/>
                <a:cs typeface="+mn-cs"/>
              </a:rPr>
              <a:t>, based on the quality of care they deliver.</a:t>
            </a:r>
          </a:p>
          <a:p>
            <a:r>
              <a:rPr lang="en-US" sz="1200" b="1" i="0" kern="1200" dirty="0" smtClean="0">
                <a:solidFill>
                  <a:schemeClr val="tx1"/>
                </a:solidFill>
                <a:effectLst/>
                <a:latin typeface="+mn-lt"/>
                <a:ea typeface="+mn-ea"/>
                <a:cs typeface="+mn-cs"/>
              </a:rPr>
              <a:t>How Hospital VBP works</a:t>
            </a:r>
          </a:p>
          <a:p>
            <a:r>
              <a:rPr lang="en-US" sz="1200" b="0" i="0" kern="1200" dirty="0" smtClean="0">
                <a:solidFill>
                  <a:schemeClr val="tx1"/>
                </a:solidFill>
                <a:effectLst/>
                <a:latin typeface="+mn-lt"/>
                <a:ea typeface="+mn-ea"/>
                <a:cs typeface="+mn-cs"/>
              </a:rPr>
              <a:t>How hospitals perform on quality and resource use measures is linked to the IPPS. The IPPS makes up the largest share of Medicare spending, affecting payment for inpatient stays in approximately 3,000 hospitals across the country.</a:t>
            </a:r>
          </a:p>
          <a:p>
            <a:r>
              <a:rPr lang="en-US" sz="1200" b="0" i="0" kern="1200" dirty="0" smtClean="0">
                <a:solidFill>
                  <a:schemeClr val="tx1"/>
                </a:solidFill>
                <a:effectLst/>
                <a:latin typeface="+mn-lt"/>
                <a:ea typeface="+mn-ea"/>
                <a:cs typeface="+mn-cs"/>
              </a:rPr>
              <a:t>Hospital VBP rewards acute care hospitals with incentive payments for the quality of care they give to people, not just the quantity of services they provide. Congress authorized the Inpatient Hospital VBP in Section 3001(a) of the </a:t>
            </a:r>
            <a:r>
              <a:rPr lang="en-US" sz="1200" b="0" i="0" kern="1200" dirty="0" smtClean="0">
                <a:solidFill>
                  <a:schemeClr val="tx1"/>
                </a:solidFill>
                <a:effectLst/>
                <a:latin typeface="+mn-lt"/>
                <a:ea typeface="+mn-ea"/>
                <a:cs typeface="+mn-cs"/>
                <a:hlinkClick r:id="rId4"/>
              </a:rPr>
              <a:t>Affordable Care Act</a:t>
            </a:r>
            <a:r>
              <a:rPr lang="en-US" sz="1200" b="0" i="0" kern="1200" dirty="0" smtClean="0">
                <a:solidFill>
                  <a:schemeClr val="tx1"/>
                </a:solidFill>
                <a:effectLst/>
                <a:latin typeface="+mn-lt"/>
                <a:ea typeface="+mn-ea"/>
                <a:cs typeface="+mn-cs"/>
              </a:rPr>
              <a:t>. The program uses the hospital quality data reporting infrastructure that was developed for the Hospital Inpatient Quality Reporting (IQR) Program, authorized by Section 501(b) of the </a:t>
            </a:r>
            <a:r>
              <a:rPr lang="en-US" sz="1200" b="0" i="0" kern="1200" dirty="0" smtClean="0">
                <a:solidFill>
                  <a:schemeClr val="tx1"/>
                </a:solidFill>
                <a:effectLst/>
                <a:latin typeface="+mn-lt"/>
                <a:ea typeface="+mn-ea"/>
                <a:cs typeface="+mn-cs"/>
                <a:hlinkClick r:id="rId5"/>
              </a:rPr>
              <a:t>Medicare Prescription Drug, Improvement, and Modernization Act of 2003</a:t>
            </a:r>
            <a:r>
              <a:rPr lang="en-US" sz="1200" b="0" i="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51A3A11-45D0-F747-89E3-49C2FBD2A313}" type="slidenum">
              <a:rPr lang="en-US" smtClean="0"/>
              <a:t>4</a:t>
            </a:fld>
            <a:endParaRPr lang="en-US"/>
          </a:p>
        </p:txBody>
      </p:sp>
    </p:spTree>
    <p:extLst>
      <p:ext uri="{BB962C8B-B14F-4D97-AF65-F5344CB8AC3E}">
        <p14:creationId xmlns:p14="http://schemas.microsoft.com/office/powerpoint/2010/main" val="728543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 PCOR Projects</a:t>
            </a:r>
          </a:p>
          <a:p>
            <a:r>
              <a:rPr lang="en-US" dirty="0" smtClean="0"/>
              <a:t>The Office of the National Coordinator for Health Information Technology (ONC), in partnership with ASPE, has five active PCORTF funded projects that support the development and testing of a PCOR data infrastructure.</a:t>
            </a:r>
          </a:p>
          <a:p>
            <a:endParaRPr lang="en-US" dirty="0" smtClean="0"/>
          </a:p>
          <a:p>
            <a:r>
              <a:rPr lang="en-US" dirty="0" smtClean="0"/>
              <a:t>Structured Data Capture (SDC) </a:t>
            </a:r>
          </a:p>
          <a:p>
            <a:r>
              <a:rPr lang="en-US" dirty="0" smtClean="0"/>
              <a:t>Data Access Framework (DAF) </a:t>
            </a:r>
          </a:p>
          <a:p>
            <a:r>
              <a:rPr lang="en-US" dirty="0" smtClean="0"/>
              <a:t>Patient-Generated Health Data (PGHD) </a:t>
            </a:r>
          </a:p>
          <a:p>
            <a:r>
              <a:rPr lang="en-US" dirty="0" smtClean="0"/>
              <a:t>Patient Matching, Aggregating and Linking (PMAL) </a:t>
            </a:r>
          </a:p>
          <a:p>
            <a:r>
              <a:rPr lang="en-US" dirty="0" smtClean="0"/>
              <a:t>Privacy and Security Framework for PCOR (PSP)</a:t>
            </a:r>
          </a:p>
          <a:p>
            <a:r>
              <a:rPr lang="en-US" dirty="0" smtClean="0"/>
              <a:t>The first two projects, Structured Data Capture and Data Access Framework (DAF), have been active ONC Standards &amp; Interoperability Initiatives since 2013. The other three projects were kicked off in 2015.</a:t>
            </a:r>
          </a:p>
          <a:p>
            <a:endParaRPr lang="en-US" dirty="0" smtClean="0"/>
          </a:p>
          <a:p>
            <a:r>
              <a:rPr lang="en-US" dirty="0" smtClean="0"/>
              <a:t>We envision outcomes of these five projects to inform policy, standards, and services specific to the adoption and implementation of a PCOR data infrastructure.</a:t>
            </a:r>
          </a:p>
          <a:p>
            <a:endParaRPr lang="en-US" dirty="0" smtClean="0"/>
          </a:p>
          <a:p>
            <a:r>
              <a:rPr lang="en-US" dirty="0" smtClean="0"/>
              <a:t>Dr. Jamie Skipper is the point of contact for the ONC PCOR Portfolio.</a:t>
            </a:r>
          </a:p>
          <a:p>
            <a:endParaRPr lang="en-US" dirty="0"/>
          </a:p>
        </p:txBody>
      </p:sp>
      <p:sp>
        <p:nvSpPr>
          <p:cNvPr id="4" name="Slide Number Placeholder 3"/>
          <p:cNvSpPr>
            <a:spLocks noGrp="1"/>
          </p:cNvSpPr>
          <p:nvPr>
            <p:ph type="sldNum" sz="quarter" idx="10"/>
          </p:nvPr>
        </p:nvSpPr>
        <p:spPr/>
        <p:txBody>
          <a:bodyPr/>
          <a:lstStyle/>
          <a:p>
            <a:fld id="{E51A3A11-45D0-F747-89E3-49C2FBD2A313}" type="slidenum">
              <a:rPr lang="en-US" smtClean="0"/>
              <a:t>5</a:t>
            </a:fld>
            <a:endParaRPr lang="en-US"/>
          </a:p>
        </p:txBody>
      </p:sp>
    </p:spTree>
    <p:extLst>
      <p:ext uri="{BB962C8B-B14F-4D97-AF65-F5344CB8AC3E}">
        <p14:creationId xmlns:p14="http://schemas.microsoft.com/office/powerpoint/2010/main" val="50206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the Healthcare </a:t>
            </a:r>
            <a:r>
              <a:rPr lang="en-US" dirty="0" err="1" smtClean="0"/>
              <a:t>Hashtag</a:t>
            </a:r>
            <a:r>
              <a:rPr lang="en-US" dirty="0" smtClean="0"/>
              <a:t> Project</a:t>
            </a:r>
          </a:p>
          <a:p>
            <a:endParaRPr lang="en-US" dirty="0" smtClean="0"/>
          </a:p>
          <a:p>
            <a:r>
              <a:rPr lang="en-US" dirty="0" smtClean="0"/>
              <a:t>The goal of the Healthcare </a:t>
            </a:r>
            <a:r>
              <a:rPr lang="en-US" dirty="0" err="1" smtClean="0"/>
              <a:t>Hashtag</a:t>
            </a:r>
            <a:r>
              <a:rPr lang="en-US" dirty="0" smtClean="0"/>
              <a:t> Project is to make the use of Twitter more accessible for providers and the healthcare community as a whole. By lowering the learning curve of Twitter with a database of relevant </a:t>
            </a:r>
            <a:r>
              <a:rPr lang="en-US" dirty="0" err="1" smtClean="0"/>
              <a:t>hashtags</a:t>
            </a:r>
            <a:r>
              <a:rPr lang="en-US" dirty="0" smtClean="0"/>
              <a:t> to follow, we hope to help new and existing users alike to find the conversations that are of interest and importance</a:t>
            </a:r>
          </a:p>
          <a:p>
            <a:endParaRPr lang="en-US" dirty="0"/>
          </a:p>
        </p:txBody>
      </p:sp>
      <p:sp>
        <p:nvSpPr>
          <p:cNvPr id="4" name="Slide Number Placeholder 3"/>
          <p:cNvSpPr>
            <a:spLocks noGrp="1"/>
          </p:cNvSpPr>
          <p:nvPr>
            <p:ph type="sldNum" sz="quarter" idx="10"/>
          </p:nvPr>
        </p:nvSpPr>
        <p:spPr/>
        <p:txBody>
          <a:bodyPr/>
          <a:lstStyle/>
          <a:p>
            <a:fld id="{E51A3A11-45D0-F747-89E3-49C2FBD2A313}" type="slidenum">
              <a:rPr lang="en-US" smtClean="0"/>
              <a:t>11</a:t>
            </a:fld>
            <a:endParaRPr lang="en-US"/>
          </a:p>
        </p:txBody>
      </p:sp>
    </p:spTree>
    <p:extLst>
      <p:ext uri="{BB962C8B-B14F-4D97-AF65-F5344CB8AC3E}">
        <p14:creationId xmlns:p14="http://schemas.microsoft.com/office/powerpoint/2010/main" val="1499634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4000" cap="none" baseline="0">
                <a:latin typeface="Avenir Next Condensed Demi Bold"/>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latin typeface="Avenir Next Condensed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976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683014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994040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04800"/>
            <a:ext cx="8229600" cy="838200"/>
          </a:xfrm>
        </p:spPr>
        <p:txBody>
          <a:bodyPr/>
          <a:lstStyle/>
          <a:p>
            <a:r>
              <a:rPr lang="en-US"/>
              <a:t>Click to edit Master title style</a:t>
            </a:r>
          </a:p>
        </p:txBody>
      </p:sp>
      <p:sp>
        <p:nvSpPr>
          <p:cNvPr id="3" name="Content Placeholder 2"/>
          <p:cNvSpPr>
            <a:spLocks noGrp="1"/>
          </p:cNvSpPr>
          <p:nvPr>
            <p:ph sz="quarter" idx="1"/>
          </p:nvPr>
        </p:nvSpPr>
        <p:spPr>
          <a:xfrm>
            <a:off x="457200" y="14478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4478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7861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7861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6553200" y="6172200"/>
            <a:ext cx="2133600" cy="476250"/>
          </a:xfrm>
          <a:prstGeom prst="rect">
            <a:avLst/>
          </a:prstGeom>
        </p:spPr>
        <p:txBody>
          <a:bodyPr/>
          <a:lstStyle>
            <a:lvl1pPr>
              <a:defRPr/>
            </a:lvl1pPr>
          </a:lstStyle>
          <a:p>
            <a:endParaRPr lang="en-US"/>
          </a:p>
          <a:p>
            <a:endParaRPr lang="en-US"/>
          </a:p>
          <a:p>
            <a:fld id="{EAC333D0-601A-3443-B358-00C5644E313D}" type="slidenum">
              <a:rPr lang="en-US"/>
              <a:pPr/>
              <a:t>‹#›</a:t>
            </a:fld>
            <a:endParaRPr lang="en-US"/>
          </a:p>
        </p:txBody>
      </p:sp>
    </p:spTree>
    <p:extLst>
      <p:ext uri="{BB962C8B-B14F-4D97-AF65-F5344CB8AC3E}">
        <p14:creationId xmlns:p14="http://schemas.microsoft.com/office/powerpoint/2010/main" val="1403721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245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1871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960098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9" name="Slide Number Placeholder 8"/>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0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18288"/>
            <a:ext cx="2895600" cy="329184"/>
          </a:xfrm>
          <a:prstGeom prst="rect">
            <a:avLst/>
          </a:prstGeom>
        </p:spPr>
        <p:txBody>
          <a:bodyPr/>
          <a:lstStyle/>
          <a:p>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5" name="Slide Number Placeholder 4"/>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24969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4" name="Slide Number Placeholder 3"/>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084095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59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a:xfrm>
            <a:off x="7620000" y="18288"/>
            <a:ext cx="1066800" cy="329184"/>
          </a:xfrm>
          <a:prstGeom prst="rect">
            <a:avLst/>
          </a:prstGeom>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8447563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201" y="155323"/>
            <a:ext cx="8750200" cy="58812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0201" y="840242"/>
            <a:ext cx="8750200" cy="563675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8699500" y="6444734"/>
            <a:ext cx="466794" cy="369332"/>
          </a:xfrm>
          <a:prstGeom prst="rect">
            <a:avLst/>
          </a:prstGeom>
          <a:noFill/>
        </p:spPr>
        <p:txBody>
          <a:bodyPr wrap="none" rtlCol="0">
            <a:spAutoFit/>
          </a:bodyPr>
          <a:lstStyle/>
          <a:p>
            <a:fld id="{9BFDE8DC-694A-A546-ADB2-6A2C1EE273A6}" type="slidenum">
              <a:rPr lang="en-US" smtClean="0"/>
              <a:t>‹#›</a:t>
            </a:fld>
            <a:endParaRPr lang="en-US" dirty="0"/>
          </a:p>
        </p:txBody>
      </p:sp>
    </p:spTree>
    <p:extLst>
      <p:ext uri="{BB962C8B-B14F-4D97-AF65-F5344CB8AC3E}">
        <p14:creationId xmlns:p14="http://schemas.microsoft.com/office/powerpoint/2010/main" val="182529920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914400" rtl="0" eaLnBrk="1" latinLnBrk="0" hangingPunct="1">
        <a:spcBef>
          <a:spcPct val="0"/>
        </a:spcBef>
        <a:buNone/>
        <a:defRPr sz="3200" kern="1200" spc="-100" baseline="0">
          <a:solidFill>
            <a:schemeClr val="tx2"/>
          </a:solidFill>
          <a:latin typeface="Avenir Next Condensed Demi Bold"/>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Cambria"/>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Cambria"/>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Cambria"/>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Cambria"/>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Cambria"/>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hyperlink" Target="https://www.healthmarkets.com/resources/health-insurance/struggling-navigating-health-insurance-exchange" TargetMode="External"/><Relationship Id="rId8" Type="http://schemas.openxmlformats.org/officeDocument/2006/relationships/hyperlink" Target="https://www.healthmarkets.com/resources/health-insurance/struggling-navigating-health-insurance-exchange/"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healthitanswers.net/health-it-key-acronyms/" TargetMode="External"/><Relationship Id="rId5" Type="http://schemas.openxmlformats.org/officeDocument/2006/relationships/hyperlink" Target="https://www.symplur.com/healthcare-hashtags/" TargetMode="External"/><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acponline.org/about-acp/about-internal-medicine/career-paths/residency-career-counseling/guidance/understanding-capitation"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ms.gov/Medicare/Medicare-Fee-for-Service-Payment/AcuteInpatientPPS/index.html" TargetMode="External"/><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3200" kern="1200" spc="-100" baseline="0" dirty="0" smtClean="0">
                <a:solidFill>
                  <a:schemeClr val="tx2"/>
                </a:solidFill>
                <a:effectLst/>
                <a:latin typeface="Avenir Next Condensed Demi Bold"/>
                <a:ea typeface="+mj-ea"/>
                <a:cs typeface="+mj-cs"/>
              </a:rPr>
              <a:t>Fee for Service, </a:t>
            </a:r>
            <a:r>
              <a:rPr lang="en-US" dirty="0" smtClean="0"/>
              <a:t>Marketplace: Plans, Metal Level</a:t>
            </a:r>
            <a:endParaRPr lang="en-US" dirty="0"/>
          </a:p>
        </p:txBody>
      </p:sp>
      <p:pic>
        <p:nvPicPr>
          <p:cNvPr id="4" name="Content Placeholder 3"/>
          <p:cNvPicPr>
            <a:picLocks noGrp="1" noChangeAspect="1"/>
          </p:cNvPicPr>
          <p:nvPr>
            <p:ph idx="1"/>
          </p:nvPr>
        </p:nvPicPr>
        <p:blipFill rotWithShape="1">
          <a:blip r:embed="rId3"/>
          <a:srcRect l="-160" r="2230"/>
          <a:stretch/>
        </p:blipFill>
        <p:spPr>
          <a:xfrm>
            <a:off x="89046" y="6077129"/>
            <a:ext cx="2191632" cy="395387"/>
          </a:xfrm>
        </p:spPr>
      </p:pic>
      <p:sp>
        <p:nvSpPr>
          <p:cNvPr id="6" name="Rectangle 5"/>
          <p:cNvSpPr/>
          <p:nvPr/>
        </p:nvSpPr>
        <p:spPr>
          <a:xfrm>
            <a:off x="140202" y="671691"/>
            <a:ext cx="5881458" cy="5917004"/>
          </a:xfrm>
          <a:prstGeom prst="rect">
            <a:avLst/>
          </a:prstGeom>
        </p:spPr>
        <p:txBody>
          <a:bodyPr wrap="square">
            <a:spAutoFit/>
          </a:bodyPr>
          <a:lstStyle/>
          <a:p>
            <a:r>
              <a:rPr lang="en-US" sz="1600" b="1" dirty="0" smtClean="0"/>
              <a:t>Fee for Service</a:t>
            </a:r>
            <a:r>
              <a:rPr lang="en-US" sz="1600" dirty="0" smtClean="0"/>
              <a:t>: Providers are paid </a:t>
            </a:r>
            <a:r>
              <a:rPr lang="en-US" sz="1600" dirty="0"/>
              <a:t>for each service </a:t>
            </a:r>
            <a:r>
              <a:rPr lang="en-US" sz="1600" dirty="0" smtClean="0"/>
              <a:t>performed</a:t>
            </a:r>
          </a:p>
          <a:p>
            <a:r>
              <a:rPr lang="en-US" sz="1600" dirty="0" smtClean="0"/>
              <a:t>e.g. tests, office </a:t>
            </a:r>
            <a:r>
              <a:rPr lang="en-US" sz="1600" dirty="0"/>
              <a:t>visits.</a:t>
            </a:r>
          </a:p>
          <a:p>
            <a:endParaRPr lang="en-US" sz="1050" dirty="0"/>
          </a:p>
          <a:p>
            <a:r>
              <a:rPr lang="en-US" sz="1600" b="1" dirty="0" smtClean="0"/>
              <a:t>Marketplace Healthcare - </a:t>
            </a:r>
            <a:r>
              <a:rPr lang="en-US" sz="1600" dirty="0"/>
              <a:t>The difference between the plans is what percentage of the cost of care they cover (for example, Bronze plans cover 60% of the costs, where Gold covers </a:t>
            </a:r>
            <a:r>
              <a:rPr lang="en-US" sz="1600" dirty="0" smtClean="0"/>
              <a:t>80%; this may vary from state to state.) The plans that cover more have higher monthly premiums.</a:t>
            </a:r>
            <a:r>
              <a:rPr lang="en-US" sz="1600" dirty="0"/>
              <a:t/>
            </a:r>
            <a:br>
              <a:rPr lang="en-US" sz="1600" dirty="0"/>
            </a:br>
            <a:endParaRPr lang="en-US" sz="600" b="1" dirty="0" smtClean="0"/>
          </a:p>
          <a:p>
            <a:r>
              <a:rPr lang="en-US" sz="1600" b="1" dirty="0" smtClean="0"/>
              <a:t>Plan</a:t>
            </a:r>
            <a:r>
              <a:rPr lang="en-US" sz="1600" dirty="0" smtClean="0"/>
              <a:t> </a:t>
            </a:r>
            <a:r>
              <a:rPr lang="en-US" sz="1600" b="1" dirty="0" smtClean="0"/>
              <a:t>type</a:t>
            </a:r>
          </a:p>
          <a:p>
            <a:endParaRPr lang="en-US" sz="800" dirty="0" smtClean="0"/>
          </a:p>
          <a:p>
            <a:pPr marL="742950" lvl="1" indent="-285750">
              <a:buFont typeface="Arial" charset="0"/>
              <a:buChar char="•"/>
            </a:pPr>
            <a:r>
              <a:rPr lang="en-US" sz="1600" dirty="0" smtClean="0"/>
              <a:t>Exclusive </a:t>
            </a:r>
            <a:r>
              <a:rPr lang="en-US" sz="1600" dirty="0"/>
              <a:t>Provider Organization (EPO</a:t>
            </a:r>
            <a:r>
              <a:rPr lang="en-US" sz="1600" dirty="0" smtClean="0"/>
              <a:t>)</a:t>
            </a:r>
            <a:endParaRPr lang="en-US" sz="1600" dirty="0"/>
          </a:p>
          <a:p>
            <a:pPr marL="742950" lvl="1" indent="-285750">
              <a:buFont typeface="Arial" charset="0"/>
              <a:buChar char="•"/>
            </a:pPr>
            <a:r>
              <a:rPr lang="en-US" sz="1600" dirty="0"/>
              <a:t>Health Maintenance Organization (HMO</a:t>
            </a:r>
            <a:r>
              <a:rPr lang="en-US" sz="1600" dirty="0" smtClean="0"/>
              <a:t>)</a:t>
            </a:r>
            <a:endParaRPr lang="en-US" sz="1600" dirty="0"/>
          </a:p>
          <a:p>
            <a:pPr marL="742950" lvl="1" indent="-285750">
              <a:buFont typeface="Arial" charset="0"/>
              <a:buChar char="•"/>
            </a:pPr>
            <a:r>
              <a:rPr lang="en-US" sz="1600" dirty="0"/>
              <a:t>Point of Service (POS</a:t>
            </a:r>
            <a:r>
              <a:rPr lang="en-US" sz="1600" dirty="0" smtClean="0"/>
              <a:t>)</a:t>
            </a:r>
            <a:endParaRPr lang="en-US" sz="1600" dirty="0"/>
          </a:p>
          <a:p>
            <a:pPr marL="742950" lvl="1" indent="-285750">
              <a:buFont typeface="Arial" charset="0"/>
              <a:buChar char="•"/>
            </a:pPr>
            <a:r>
              <a:rPr lang="en-US" sz="1600" dirty="0"/>
              <a:t>Preferred Provider Organization (PPO</a:t>
            </a:r>
            <a:r>
              <a:rPr lang="en-US" sz="1600" dirty="0" smtClean="0"/>
              <a:t>)</a:t>
            </a:r>
          </a:p>
          <a:p>
            <a:pPr lvl="1"/>
            <a:endParaRPr lang="en-US" sz="1600" dirty="0" smtClean="0"/>
          </a:p>
          <a:p>
            <a:r>
              <a:rPr lang="en-US" sz="1600" b="1" dirty="0" smtClean="0"/>
              <a:t>Metal </a:t>
            </a:r>
            <a:r>
              <a:rPr lang="en-US" sz="1600" b="1" dirty="0"/>
              <a:t>levels are available for each </a:t>
            </a:r>
            <a:r>
              <a:rPr lang="en-US" sz="1600" b="1" dirty="0" smtClean="0"/>
              <a:t>type</a:t>
            </a:r>
          </a:p>
          <a:p>
            <a:endParaRPr lang="en-US" sz="900" b="1" dirty="0" smtClean="0"/>
          </a:p>
          <a:p>
            <a:endParaRPr lang="en-US" sz="900" b="1" dirty="0"/>
          </a:p>
          <a:p>
            <a:pPr marL="742950" lvl="1" indent="-285750">
              <a:buFont typeface="Arial" charset="0"/>
              <a:buChar char="•"/>
            </a:pPr>
            <a:r>
              <a:rPr lang="en-US" sz="1600" dirty="0" smtClean="0"/>
              <a:t>Platinum</a:t>
            </a:r>
            <a:endParaRPr lang="en-US" sz="1600" b="1" dirty="0"/>
          </a:p>
          <a:p>
            <a:pPr marL="742950" lvl="1" indent="-285750">
              <a:buFont typeface="Arial" charset="0"/>
              <a:buChar char="•"/>
            </a:pPr>
            <a:r>
              <a:rPr lang="en-US" sz="1600" dirty="0" smtClean="0"/>
              <a:t>Gold</a:t>
            </a:r>
          </a:p>
          <a:p>
            <a:pPr marL="742950" lvl="1" indent="-285750">
              <a:buFont typeface="Arial" charset="0"/>
              <a:buChar char="•"/>
            </a:pPr>
            <a:r>
              <a:rPr lang="en-US" sz="1600" dirty="0" smtClean="0"/>
              <a:t>Silver</a:t>
            </a:r>
            <a:endParaRPr lang="en-US" sz="1600" dirty="0"/>
          </a:p>
          <a:p>
            <a:pPr marL="742950" lvl="1" indent="-285750">
              <a:buFont typeface="Arial" charset="0"/>
              <a:buChar char="•"/>
            </a:pPr>
            <a:r>
              <a:rPr lang="en-US" sz="1600" dirty="0" smtClean="0"/>
              <a:t>Bronze</a:t>
            </a:r>
          </a:p>
          <a:p>
            <a:endParaRPr lang="en-US" sz="1600" b="1" dirty="0"/>
          </a:p>
          <a:p>
            <a:endParaRPr lang="en-US" sz="1600" b="1" dirty="0" smtClean="0"/>
          </a:p>
          <a:p>
            <a:endParaRPr lang="en-US" sz="1600" b="1" dirty="0"/>
          </a:p>
        </p:txBody>
      </p:sp>
      <p:sp>
        <p:nvSpPr>
          <p:cNvPr id="7" name="Rectangle 6"/>
          <p:cNvSpPr/>
          <p:nvPr/>
        </p:nvSpPr>
        <p:spPr>
          <a:xfrm>
            <a:off x="89046" y="6303239"/>
            <a:ext cx="7302500" cy="338554"/>
          </a:xfrm>
          <a:prstGeom prst="rect">
            <a:avLst/>
          </a:prstGeom>
        </p:spPr>
        <p:txBody>
          <a:bodyPr wrap="square">
            <a:spAutoFit/>
          </a:bodyPr>
          <a:lstStyle/>
          <a:p>
            <a:r>
              <a:rPr lang="en-US" sz="1600" dirty="0"/>
              <a:t>https://</a:t>
            </a:r>
            <a:r>
              <a:rPr lang="en-US" sz="1600" dirty="0" err="1"/>
              <a:t>www.healthcare.gov</a:t>
            </a:r>
            <a:r>
              <a:rPr lang="en-US" sz="1600" dirty="0"/>
              <a:t>/choose-a-plan/plan-types/</a:t>
            </a:r>
          </a:p>
        </p:txBody>
      </p:sp>
      <p:sp>
        <p:nvSpPr>
          <p:cNvPr id="3" name="Rectangle 2"/>
          <p:cNvSpPr/>
          <p:nvPr/>
        </p:nvSpPr>
        <p:spPr>
          <a:xfrm>
            <a:off x="5516249" y="3399361"/>
            <a:ext cx="3618105" cy="230832"/>
          </a:xfrm>
          <a:prstGeom prst="rect">
            <a:avLst/>
          </a:prstGeom>
        </p:spPr>
        <p:txBody>
          <a:bodyPr wrap="square">
            <a:spAutoFit/>
          </a:bodyPr>
          <a:lstStyle/>
          <a:p>
            <a:r>
              <a:rPr lang="en-US" sz="900" dirty="0"/>
              <a:t>https://</a:t>
            </a:r>
            <a:r>
              <a:rPr lang="en-US" sz="900" dirty="0" err="1"/>
              <a:t>www.wahbexchange.org</a:t>
            </a:r>
            <a:r>
              <a:rPr lang="en-US" sz="900" dirty="0"/>
              <a:t>/current-customers/know-your-plan/</a:t>
            </a:r>
          </a:p>
        </p:txBody>
      </p:sp>
      <p:pic>
        <p:nvPicPr>
          <p:cNvPr id="5" name="Picture 4"/>
          <p:cNvPicPr>
            <a:picLocks noChangeAspect="1"/>
          </p:cNvPicPr>
          <p:nvPr/>
        </p:nvPicPr>
        <p:blipFill>
          <a:blip r:embed="rId4"/>
          <a:stretch>
            <a:fillRect/>
          </a:stretch>
        </p:blipFill>
        <p:spPr>
          <a:xfrm>
            <a:off x="1919729" y="4539981"/>
            <a:ext cx="3391498" cy="1367871"/>
          </a:xfrm>
          <a:prstGeom prst="rect">
            <a:avLst/>
          </a:prstGeom>
        </p:spPr>
      </p:pic>
      <p:pic>
        <p:nvPicPr>
          <p:cNvPr id="8" name="Picture 7"/>
          <p:cNvPicPr>
            <a:picLocks noChangeAspect="1"/>
          </p:cNvPicPr>
          <p:nvPr/>
        </p:nvPicPr>
        <p:blipFill>
          <a:blip r:embed="rId5"/>
          <a:stretch>
            <a:fillRect/>
          </a:stretch>
        </p:blipFill>
        <p:spPr>
          <a:xfrm>
            <a:off x="5932450" y="1138835"/>
            <a:ext cx="3080186" cy="2325540"/>
          </a:xfrm>
          <a:prstGeom prst="rect">
            <a:avLst/>
          </a:prstGeom>
        </p:spPr>
      </p:pic>
      <p:pic>
        <p:nvPicPr>
          <p:cNvPr id="11" name="Picture 10"/>
          <p:cNvPicPr>
            <a:picLocks noChangeAspect="1"/>
          </p:cNvPicPr>
          <p:nvPr/>
        </p:nvPicPr>
        <p:blipFill>
          <a:blip r:embed="rId6"/>
          <a:stretch>
            <a:fillRect/>
          </a:stretch>
        </p:blipFill>
        <p:spPr>
          <a:xfrm>
            <a:off x="5713531" y="3856303"/>
            <a:ext cx="3356030" cy="2533802"/>
          </a:xfrm>
          <a:prstGeom prst="rect">
            <a:avLst/>
          </a:prstGeom>
        </p:spPr>
      </p:pic>
      <p:sp>
        <p:nvSpPr>
          <p:cNvPr id="12" name="TextBox 11"/>
          <p:cNvSpPr txBox="1"/>
          <p:nvPr/>
        </p:nvSpPr>
        <p:spPr>
          <a:xfrm>
            <a:off x="4114800" y="6529598"/>
            <a:ext cx="4530407" cy="415498"/>
          </a:xfrm>
          <a:prstGeom prst="rect">
            <a:avLst/>
          </a:prstGeom>
          <a:noFill/>
        </p:spPr>
        <p:txBody>
          <a:bodyPr wrap="none" rtlCol="0">
            <a:spAutoFit/>
          </a:bodyPr>
          <a:lstStyle/>
          <a:p>
            <a:r>
              <a:rPr lang="en-US" sz="700" dirty="0">
                <a:hlinkClick r:id="rId7"/>
              </a:rPr>
              <a:t>https://</a:t>
            </a:r>
            <a:r>
              <a:rPr lang="en-US" sz="700" dirty="0" smtClean="0">
                <a:hlinkClick r:id="rId7"/>
              </a:rPr>
              <a:t>www.healthmarkets.com/resources/health-insurance/struggling-navigating-health-insurance-exchange</a:t>
            </a:r>
            <a:endParaRPr lang="en-US" sz="700" dirty="0" smtClean="0"/>
          </a:p>
          <a:p>
            <a:r>
              <a:rPr lang="en-US" sz="700" dirty="0">
                <a:hlinkClick r:id="rId8"/>
              </a:rPr>
              <a:t>https://www.healthmarkets.com/resources/health-insurance/struggling-navigating-health-insurance-exchange</a:t>
            </a:r>
            <a:r>
              <a:rPr lang="en-US" sz="700" dirty="0" smtClean="0">
                <a:hlinkClick r:id="rId8"/>
              </a:rPr>
              <a:t>/</a:t>
            </a:r>
            <a:endParaRPr lang="en-US" sz="700" dirty="0" smtClean="0"/>
          </a:p>
          <a:p>
            <a:r>
              <a:rPr lang="en-US" sz="700" dirty="0" smtClean="0"/>
              <a:t>/</a:t>
            </a:r>
            <a:endParaRPr lang="en-US" sz="700" dirty="0"/>
          </a:p>
        </p:txBody>
      </p:sp>
    </p:spTree>
    <p:extLst>
      <p:ext uri="{BB962C8B-B14F-4D97-AF65-F5344CB8AC3E}">
        <p14:creationId xmlns:p14="http://schemas.microsoft.com/office/powerpoint/2010/main" val="3865261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Social media extraction</a:t>
            </a:r>
          </a:p>
        </p:txBody>
      </p:sp>
      <p:pic>
        <p:nvPicPr>
          <p:cNvPr id="5" name="Content Placeholder 4" descr="claritin_dashboard.png"/>
          <p:cNvPicPr>
            <a:picLocks noGrp="1" noChangeAspect="1"/>
          </p:cNvPicPr>
          <p:nvPr>
            <p:ph idx="1"/>
          </p:nvPr>
        </p:nvPicPr>
        <p:blipFill>
          <a:blip r:embed="rId2">
            <a:extLst>
              <a:ext uri="{28A0092B-C50C-407E-A947-70E740481C1C}">
                <a14:useLocalDpi xmlns:a14="http://schemas.microsoft.com/office/drawing/2010/main" val="0"/>
              </a:ext>
            </a:extLst>
          </a:blip>
          <a:srcRect l="-7613" r="-7613"/>
          <a:stretch>
            <a:fillRect/>
          </a:stretch>
        </p:blipFill>
        <p:spPr/>
      </p:pic>
      <p:sp>
        <p:nvSpPr>
          <p:cNvPr id="4" name="Rectangle 3"/>
          <p:cNvSpPr/>
          <p:nvPr/>
        </p:nvSpPr>
        <p:spPr>
          <a:xfrm>
            <a:off x="1401737" y="6486776"/>
            <a:ext cx="6508431" cy="276999"/>
          </a:xfrm>
          <a:prstGeom prst="rect">
            <a:avLst/>
          </a:prstGeom>
        </p:spPr>
        <p:txBody>
          <a:bodyPr wrap="square">
            <a:spAutoFit/>
          </a:bodyPr>
          <a:lstStyle/>
          <a:p>
            <a:r>
              <a:rPr lang="en-US" sz="1200"/>
              <a:t>http://www.crowdflower.com/blog/2013/03/discovering-drug-side-effects-with-crowdsourcing</a:t>
            </a:r>
          </a:p>
        </p:txBody>
      </p:sp>
    </p:spTree>
    <p:extLst>
      <p:ext uri="{BB962C8B-B14F-4D97-AF65-F5344CB8AC3E}">
        <p14:creationId xmlns:p14="http://schemas.microsoft.com/office/powerpoint/2010/main" val="674397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2100" y="546298"/>
            <a:ext cx="3670300" cy="1307902"/>
          </a:xfrm>
          <a:prstGeom prst="rect">
            <a:avLst/>
          </a:prstGeom>
        </p:spPr>
      </p:pic>
      <p:sp>
        <p:nvSpPr>
          <p:cNvPr id="2" name="Title 1"/>
          <p:cNvSpPr>
            <a:spLocks noGrp="1"/>
          </p:cNvSpPr>
          <p:nvPr>
            <p:ph type="title"/>
          </p:nvPr>
        </p:nvSpPr>
        <p:spPr/>
        <p:txBody>
          <a:bodyPr/>
          <a:lstStyle/>
          <a:p>
            <a:r>
              <a:rPr lang="en-US" dirty="0"/>
              <a:t>HEALTH IT Acronyms and #hashtags</a:t>
            </a:r>
          </a:p>
        </p:txBody>
      </p:sp>
      <p:sp>
        <p:nvSpPr>
          <p:cNvPr id="3" name="Content Placeholder 2"/>
          <p:cNvSpPr>
            <a:spLocks noGrp="1"/>
          </p:cNvSpPr>
          <p:nvPr>
            <p:ph idx="1"/>
          </p:nvPr>
        </p:nvSpPr>
        <p:spPr>
          <a:xfrm>
            <a:off x="140201" y="1562100"/>
            <a:ext cx="4685799" cy="5092700"/>
          </a:xfrm>
        </p:spPr>
        <p:txBody>
          <a:bodyPr>
            <a:normAutofit fontScale="70000" lnSpcReduction="20000"/>
          </a:bodyPr>
          <a:lstStyle/>
          <a:p>
            <a:pPr marL="0" indent="0">
              <a:buNone/>
            </a:pPr>
            <a:endParaRPr lang="en-US" dirty="0" smtClean="0"/>
          </a:p>
          <a:p>
            <a:pPr marL="0" indent="0">
              <a:buNone/>
            </a:pPr>
            <a:r>
              <a:rPr lang="en-US" dirty="0" smtClean="0"/>
              <a:t>Acronyms, Occupations, Organizations, Twitter #</a:t>
            </a:r>
            <a:r>
              <a:rPr lang="en-US" dirty="0" err="1" smtClean="0"/>
              <a:t>hashtags</a:t>
            </a:r>
            <a:endParaRPr lang="en-US" dirty="0" smtClean="0">
              <a:hlinkClick r:id="rId4"/>
            </a:endParaRPr>
          </a:p>
          <a:p>
            <a:pPr marL="0" indent="0">
              <a:buNone/>
            </a:pPr>
            <a:r>
              <a:rPr lang="en-US" dirty="0" smtClean="0">
                <a:hlinkClick r:id="rId4"/>
              </a:rPr>
              <a:t>https</a:t>
            </a:r>
            <a:r>
              <a:rPr lang="en-US" dirty="0">
                <a:hlinkClick r:id="rId4"/>
              </a:rPr>
              <a:t>://www.healthitanswers.net/health-it-key-acronyms</a:t>
            </a:r>
            <a:r>
              <a:rPr lang="en-US" dirty="0" smtClean="0">
                <a:hlinkClick r:id="rId4"/>
              </a:rPr>
              <a:t>/</a:t>
            </a: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Tweet Chats, Conferences, Diseases, Regular</a:t>
            </a:r>
          </a:p>
          <a:p>
            <a:pPr marL="0" indent="0">
              <a:buNone/>
            </a:pPr>
            <a:endParaRPr lang="en-US" dirty="0"/>
          </a:p>
          <a:p>
            <a:pPr marL="0" indent="0">
              <a:buNone/>
            </a:pPr>
            <a:endParaRPr lang="en-US" dirty="0" smtClean="0"/>
          </a:p>
          <a:p>
            <a:pPr marL="0" indent="0">
              <a:buNone/>
            </a:pPr>
            <a:r>
              <a:rPr lang="en-US" dirty="0" smtClean="0"/>
              <a:t>A more complete list of Twitter #</a:t>
            </a:r>
            <a:r>
              <a:rPr lang="en-US" dirty="0" err="1" smtClean="0"/>
              <a:t>hashtags</a:t>
            </a:r>
            <a:r>
              <a:rPr lang="en-US" dirty="0" smtClean="0"/>
              <a:t> can be found on the</a:t>
            </a:r>
          </a:p>
          <a:p>
            <a:pPr marL="0" indent="0">
              <a:buNone/>
            </a:pPr>
            <a:r>
              <a:rPr lang="en-US" dirty="0" smtClean="0"/>
              <a:t>Healthcare </a:t>
            </a:r>
            <a:r>
              <a:rPr lang="en-US" dirty="0" err="1" smtClean="0"/>
              <a:t>Hashtag</a:t>
            </a:r>
            <a:r>
              <a:rPr lang="en-US" dirty="0" smtClean="0"/>
              <a:t> Project, a free open platform for </a:t>
            </a:r>
            <a:r>
              <a:rPr lang="en-US" dirty="0" err="1" smtClean="0"/>
              <a:t>patiendts</a:t>
            </a:r>
            <a:r>
              <a:rPr lang="en-US" dirty="0" smtClean="0"/>
              <a:t>, caregivers, doctors and other providers that connects them to relevant conversations and communities: </a:t>
            </a:r>
          </a:p>
          <a:p>
            <a:pPr marL="0" indent="0">
              <a:buNone/>
            </a:pPr>
            <a:r>
              <a:rPr lang="en-US" dirty="0">
                <a:hlinkClick r:id="rId5"/>
              </a:rPr>
              <a:t>https://www.symplur.com/healthcare-hashtags</a:t>
            </a:r>
            <a:r>
              <a:rPr lang="en-US" dirty="0" smtClean="0">
                <a:hlinkClick r:id="rId5"/>
              </a:rPr>
              <a:t>/</a:t>
            </a:r>
            <a:endParaRPr lang="en-US" dirty="0" smtClean="0"/>
          </a:p>
          <a:p>
            <a:pPr marL="0" indent="0">
              <a:buNone/>
            </a:pPr>
            <a:endParaRPr lang="en-US" dirty="0" smtClean="0"/>
          </a:p>
        </p:txBody>
      </p:sp>
      <p:pic>
        <p:nvPicPr>
          <p:cNvPr id="8" name="Picture 7"/>
          <p:cNvPicPr>
            <a:picLocks noChangeAspect="1"/>
          </p:cNvPicPr>
          <p:nvPr/>
        </p:nvPicPr>
        <p:blipFill>
          <a:blip r:embed="rId6"/>
          <a:stretch>
            <a:fillRect/>
          </a:stretch>
        </p:blipFill>
        <p:spPr>
          <a:xfrm>
            <a:off x="5270500" y="4051299"/>
            <a:ext cx="3873500" cy="2501635"/>
          </a:xfrm>
          <a:prstGeom prst="rect">
            <a:avLst/>
          </a:prstGeom>
        </p:spPr>
      </p:pic>
      <p:pic>
        <p:nvPicPr>
          <p:cNvPr id="9" name="Picture 8"/>
          <p:cNvPicPr>
            <a:picLocks noChangeAspect="1"/>
          </p:cNvPicPr>
          <p:nvPr/>
        </p:nvPicPr>
        <p:blipFill>
          <a:blip r:embed="rId7"/>
          <a:stretch>
            <a:fillRect/>
          </a:stretch>
        </p:blipFill>
        <p:spPr>
          <a:xfrm>
            <a:off x="5842000" y="2849992"/>
            <a:ext cx="2670674" cy="1201307"/>
          </a:xfrm>
          <a:prstGeom prst="rect">
            <a:avLst/>
          </a:prstGeom>
        </p:spPr>
      </p:pic>
    </p:spTree>
    <p:extLst>
      <p:ext uri="{BB962C8B-B14F-4D97-AF65-F5344CB8AC3E}">
        <p14:creationId xmlns:p14="http://schemas.microsoft.com/office/powerpoint/2010/main" val="721879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Cartoon: Life in the US</a:t>
            </a:r>
            <a:endParaRPr lang="en-US" dirty="0"/>
          </a:p>
        </p:txBody>
      </p:sp>
      <p:sp>
        <p:nvSpPr>
          <p:cNvPr id="3" name="Content Placeholder 2"/>
          <p:cNvSpPr>
            <a:spLocks noGrp="1"/>
          </p:cNvSpPr>
          <p:nvPr>
            <p:ph idx="1"/>
          </p:nvPr>
        </p:nvSpPr>
        <p:spPr/>
        <p:txBody>
          <a:bodyPr/>
          <a:lstStyle/>
          <a:p>
            <a:pPr marL="0" indent="0">
              <a:buNone/>
            </a:pPr>
            <a:r>
              <a:rPr lang="en-US" dirty="0" smtClean="0"/>
              <a:t>Cartoon caption:</a:t>
            </a:r>
          </a:p>
          <a:p>
            <a:pPr marL="0" indent="0">
              <a:buNone/>
            </a:pPr>
            <a:r>
              <a:rPr lang="en-US" dirty="0" smtClean="0"/>
              <a:t>“There are some things</a:t>
            </a:r>
          </a:p>
          <a:p>
            <a:pPr marL="0" indent="0">
              <a:buNone/>
            </a:pPr>
            <a:r>
              <a:rPr lang="en-US" dirty="0"/>
              <a:t>m</a:t>
            </a:r>
            <a:r>
              <a:rPr lang="en-US" dirty="0" smtClean="0"/>
              <a:t>edical science cannot</a:t>
            </a:r>
          </a:p>
          <a:p>
            <a:pPr marL="0" indent="0">
              <a:buNone/>
            </a:pPr>
            <a:r>
              <a:rPr lang="en-US" dirty="0" smtClean="0"/>
              <a:t>explain</a:t>
            </a:r>
            <a:r>
              <a:rPr lang="is-IS" dirty="0" smtClean="0"/>
              <a:t>…. </a:t>
            </a:r>
            <a:r>
              <a:rPr lang="en-US" dirty="0"/>
              <a:t>l</a:t>
            </a:r>
            <a:r>
              <a:rPr lang="is-IS" dirty="0" smtClean="0"/>
              <a:t>ike where the</a:t>
            </a:r>
          </a:p>
          <a:p>
            <a:pPr marL="0" indent="0">
              <a:buNone/>
            </a:pPr>
            <a:r>
              <a:rPr lang="en-US" dirty="0"/>
              <a:t>h</a:t>
            </a:r>
            <a:r>
              <a:rPr lang="is-IS" dirty="0" smtClean="0"/>
              <a:t>ell our health care</a:t>
            </a:r>
          </a:p>
          <a:p>
            <a:pPr marL="0" indent="0">
              <a:buNone/>
            </a:pPr>
            <a:r>
              <a:rPr lang="en-US" dirty="0"/>
              <a:t>s</a:t>
            </a:r>
            <a:r>
              <a:rPr lang="is-IS" dirty="0" smtClean="0"/>
              <a:t>ystem is heading.”</a:t>
            </a:r>
          </a:p>
          <a:p>
            <a:pPr marL="0" indent="0">
              <a:buNone/>
            </a:pPr>
            <a:endParaRPr lang="is-IS" dirty="0"/>
          </a:p>
          <a:p>
            <a:pPr marL="0" indent="0">
              <a:buNone/>
            </a:pPr>
            <a:r>
              <a:rPr lang="is-IS" dirty="0" smtClean="0"/>
              <a:t>Do you think data</a:t>
            </a:r>
          </a:p>
          <a:p>
            <a:pPr marL="0" indent="0">
              <a:buNone/>
            </a:pPr>
            <a:r>
              <a:rPr lang="is-IS" dirty="0" smtClean="0"/>
              <a:t>science has the same</a:t>
            </a:r>
          </a:p>
          <a:p>
            <a:pPr marL="0" indent="0">
              <a:buNone/>
            </a:pPr>
            <a:r>
              <a:rPr lang="is-IS" dirty="0" smtClean="0"/>
              <a:t>limitations?</a:t>
            </a:r>
          </a:p>
          <a:p>
            <a:pPr marL="0" indent="0">
              <a:buNone/>
            </a:pPr>
            <a:endParaRPr lang="is-IS" dirty="0"/>
          </a:p>
        </p:txBody>
      </p:sp>
      <p:pic>
        <p:nvPicPr>
          <p:cNvPr id="4" name="Picture 3"/>
          <p:cNvPicPr>
            <a:picLocks noChangeAspect="1"/>
          </p:cNvPicPr>
          <p:nvPr/>
        </p:nvPicPr>
        <p:blipFill>
          <a:blip r:embed="rId2"/>
          <a:stretch>
            <a:fillRect/>
          </a:stretch>
        </p:blipFill>
        <p:spPr>
          <a:xfrm>
            <a:off x="3505200" y="967241"/>
            <a:ext cx="4508500" cy="5827237"/>
          </a:xfrm>
          <a:prstGeom prst="rect">
            <a:avLst/>
          </a:prstGeom>
        </p:spPr>
      </p:pic>
    </p:spTree>
    <p:extLst>
      <p:ext uri="{BB962C8B-B14F-4D97-AF65-F5344CB8AC3E}">
        <p14:creationId xmlns:p14="http://schemas.microsoft.com/office/powerpoint/2010/main" val="14922544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Providers:</a:t>
            </a:r>
            <a:r>
              <a:rPr lang="en-US" dirty="0" smtClean="0"/>
              <a:t> Plans – Bronze, Silver, Gold, Platinum </a:t>
            </a:r>
            <a:endParaRPr lang="en-US" dirty="0"/>
          </a:p>
        </p:txBody>
      </p:sp>
      <p:sp>
        <p:nvSpPr>
          <p:cNvPr id="3" name="Content Placeholder 2"/>
          <p:cNvSpPr>
            <a:spLocks noGrp="1"/>
          </p:cNvSpPr>
          <p:nvPr>
            <p:ph idx="1"/>
          </p:nvPr>
        </p:nvSpPr>
        <p:spPr>
          <a:xfrm>
            <a:off x="140201" y="1003300"/>
            <a:ext cx="8750199" cy="5419095"/>
          </a:xfrm>
        </p:spPr>
        <p:txBody>
          <a:bodyPr>
            <a:normAutofit fontScale="92500" lnSpcReduction="20000"/>
          </a:bodyPr>
          <a:lstStyle/>
          <a:p>
            <a:pPr marL="0" indent="0" algn="just">
              <a:buNone/>
            </a:pPr>
            <a:r>
              <a:rPr lang="en-US" b="1" dirty="0">
                <a:latin typeface="Calibri"/>
                <a:cs typeface="Calibri"/>
              </a:rPr>
              <a:t>Exclusive Provider Organization (EPO)</a:t>
            </a:r>
            <a:r>
              <a:rPr lang="en-US" dirty="0">
                <a:latin typeface="Calibri"/>
                <a:cs typeface="Calibri"/>
              </a:rPr>
              <a:t>: </a:t>
            </a:r>
            <a:r>
              <a:rPr lang="en-US" sz="2100" dirty="0">
                <a:latin typeface="Calibri"/>
                <a:cs typeface="Calibri"/>
              </a:rPr>
              <a:t>A managed care plan where services are covered only if you use doctors, specialists, or hospitals in the plan’s network (except in an emergency)</a:t>
            </a:r>
            <a:r>
              <a:rPr lang="en-US" sz="2100" dirty="0" smtClean="0">
                <a:latin typeface="Calibri"/>
                <a:cs typeface="Calibri"/>
              </a:rPr>
              <a:t>.</a:t>
            </a:r>
          </a:p>
          <a:p>
            <a:pPr algn="just"/>
            <a:endParaRPr lang="en-US" dirty="0">
              <a:latin typeface="Calibri"/>
              <a:cs typeface="Calibri"/>
            </a:endParaRPr>
          </a:p>
          <a:p>
            <a:pPr marL="0" indent="0" algn="just">
              <a:buNone/>
            </a:pPr>
            <a:r>
              <a:rPr lang="en-US" b="1" dirty="0">
                <a:latin typeface="Calibri"/>
                <a:cs typeface="Calibri"/>
              </a:rPr>
              <a:t>Health Maintenance Organization (HMO)</a:t>
            </a:r>
            <a:r>
              <a:rPr lang="en-US" dirty="0">
                <a:latin typeface="Calibri"/>
                <a:cs typeface="Calibri"/>
              </a:rPr>
              <a:t>: </a:t>
            </a:r>
            <a:r>
              <a:rPr lang="en-US" sz="2100" dirty="0">
                <a:latin typeface="Calibri"/>
                <a:cs typeface="Calibri"/>
              </a:rPr>
              <a:t>A type of health insurance plan that usually limits coverage to care from doctors who work for or contract with the HMO. It generally won't cover out-of-network care except in an emergency. An HMO may require you to live or work in its service area to be eligible for coverage. HMOs often provide integrated care and focus on prevention and wellness</a:t>
            </a:r>
            <a:r>
              <a:rPr lang="en-US" sz="2100" dirty="0" smtClean="0">
                <a:latin typeface="Calibri"/>
                <a:cs typeface="Calibri"/>
              </a:rPr>
              <a:t>.</a:t>
            </a:r>
          </a:p>
          <a:p>
            <a:pPr algn="just"/>
            <a:endParaRPr lang="en-US" sz="2100" dirty="0">
              <a:latin typeface="Calibri"/>
              <a:cs typeface="Calibri"/>
            </a:endParaRPr>
          </a:p>
          <a:p>
            <a:pPr marL="0" indent="0" algn="just">
              <a:buNone/>
            </a:pPr>
            <a:r>
              <a:rPr lang="en-US" b="1" dirty="0">
                <a:latin typeface="Calibri"/>
                <a:cs typeface="Calibri"/>
              </a:rPr>
              <a:t>Point of Service (POS)</a:t>
            </a:r>
            <a:r>
              <a:rPr lang="en-US" dirty="0">
                <a:latin typeface="Calibri"/>
                <a:cs typeface="Calibri"/>
              </a:rPr>
              <a:t>: </a:t>
            </a:r>
            <a:r>
              <a:rPr lang="en-US" sz="2200" dirty="0">
                <a:latin typeface="Calibri"/>
                <a:cs typeface="Calibri"/>
              </a:rPr>
              <a:t>A type of plan where you pay less if you use doctors, hospitals, and other health care providers that belong to the plan’s network. POS plans require you to get a referral from your primary care doctor in order to see a specialist</a:t>
            </a:r>
            <a:r>
              <a:rPr lang="en-US" sz="2200" dirty="0" smtClean="0">
                <a:latin typeface="Calibri"/>
                <a:cs typeface="Calibri"/>
              </a:rPr>
              <a:t>.</a:t>
            </a:r>
          </a:p>
          <a:p>
            <a:pPr algn="just"/>
            <a:endParaRPr lang="en-US" dirty="0">
              <a:latin typeface="Calibri"/>
              <a:cs typeface="Calibri"/>
            </a:endParaRPr>
          </a:p>
          <a:p>
            <a:pPr marL="0" indent="0" algn="just">
              <a:buNone/>
            </a:pPr>
            <a:r>
              <a:rPr lang="en-US" b="1" dirty="0">
                <a:latin typeface="Calibri"/>
                <a:cs typeface="Calibri"/>
              </a:rPr>
              <a:t>Preferred Provider Organization (PPO)</a:t>
            </a:r>
            <a:r>
              <a:rPr lang="en-US" dirty="0">
                <a:latin typeface="Calibri"/>
                <a:cs typeface="Calibri"/>
              </a:rPr>
              <a:t>: </a:t>
            </a:r>
            <a:r>
              <a:rPr lang="en-US" sz="2200" dirty="0">
                <a:latin typeface="Calibri"/>
                <a:cs typeface="Calibri"/>
              </a:rPr>
              <a:t>A type of health plan where you pay less if you use providers in the plan’s network. You can use doctors, hospitals, and providers outside of the network without a referral for an additional cost.</a:t>
            </a:r>
          </a:p>
          <a:p>
            <a:pPr algn="just"/>
            <a:endParaRPr lang="en-US" dirty="0">
              <a:latin typeface="Calibri"/>
              <a:cs typeface="Calibri"/>
            </a:endParaRPr>
          </a:p>
        </p:txBody>
      </p:sp>
      <p:sp>
        <p:nvSpPr>
          <p:cNvPr id="7" name="TextBox 6"/>
          <p:cNvSpPr txBox="1"/>
          <p:nvPr/>
        </p:nvSpPr>
        <p:spPr>
          <a:xfrm>
            <a:off x="749300" y="6065763"/>
            <a:ext cx="5673348" cy="369332"/>
          </a:xfrm>
          <a:prstGeom prst="rect">
            <a:avLst/>
          </a:prstGeom>
          <a:noFill/>
        </p:spPr>
        <p:txBody>
          <a:bodyPr wrap="none" rtlCol="0">
            <a:spAutoFit/>
          </a:bodyPr>
          <a:lstStyle/>
          <a:p>
            <a:r>
              <a:rPr lang="en-US" dirty="0"/>
              <a:t>https://</a:t>
            </a:r>
            <a:r>
              <a:rPr lang="en-US" dirty="0" err="1"/>
              <a:t>www.healthcare.gov</a:t>
            </a:r>
            <a:r>
              <a:rPr lang="en-US" dirty="0"/>
              <a:t>/choose-a-plan/plan-types/</a:t>
            </a:r>
          </a:p>
        </p:txBody>
      </p:sp>
    </p:spTree>
    <p:extLst>
      <p:ext uri="{BB962C8B-B14F-4D97-AF65-F5344CB8AC3E}">
        <p14:creationId xmlns:p14="http://schemas.microsoft.com/office/powerpoint/2010/main" val="13871256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Capitation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latin typeface="+mn-lt"/>
                <a:ea typeface="Calibri" charset="0"/>
                <a:cs typeface="Calibri" charset="0"/>
              </a:rPr>
              <a:t>The </a:t>
            </a:r>
            <a:r>
              <a:rPr lang="en-US" dirty="0">
                <a:latin typeface="+mn-lt"/>
                <a:ea typeface="Calibri" charset="0"/>
                <a:cs typeface="Calibri" charset="0"/>
              </a:rPr>
              <a:t>payment of a fee </a:t>
            </a:r>
            <a:r>
              <a:rPr lang="en-US" dirty="0" smtClean="0">
                <a:latin typeface="+mn-lt"/>
                <a:ea typeface="Calibri" charset="0"/>
                <a:cs typeface="Calibri" charset="0"/>
              </a:rPr>
              <a:t>to </a:t>
            </a:r>
            <a:r>
              <a:rPr lang="en-US" dirty="0">
                <a:latin typeface="+mn-lt"/>
                <a:ea typeface="Calibri" charset="0"/>
                <a:cs typeface="Calibri" charset="0"/>
              </a:rPr>
              <a:t>a </a:t>
            </a:r>
            <a:r>
              <a:rPr lang="en-US" dirty="0" smtClean="0">
                <a:latin typeface="+mn-lt"/>
                <a:ea typeface="Calibri" charset="0"/>
                <a:cs typeface="Calibri" charset="0"/>
              </a:rPr>
              <a:t>provider such </a:t>
            </a:r>
            <a:r>
              <a:rPr lang="en-US" dirty="0">
                <a:latin typeface="+mn-lt"/>
                <a:ea typeface="Calibri" charset="0"/>
                <a:cs typeface="Calibri" charset="0"/>
              </a:rPr>
              <a:t>that the amount paid is determined by the number of patients, students, or </a:t>
            </a:r>
            <a:r>
              <a:rPr lang="en-US" dirty="0" smtClean="0">
                <a:latin typeface="+mn-lt"/>
                <a:ea typeface="Calibri" charset="0"/>
                <a:cs typeface="Calibri" charset="0"/>
              </a:rPr>
              <a:t>customers. </a:t>
            </a:r>
          </a:p>
          <a:p>
            <a:pPr marL="0" indent="0">
              <a:buNone/>
            </a:pPr>
            <a:endParaRPr lang="en-US" dirty="0" smtClean="0">
              <a:latin typeface="+mn-lt"/>
              <a:ea typeface="Calibri" charset="0"/>
              <a:cs typeface="Calibri" charset="0"/>
            </a:endParaRPr>
          </a:p>
          <a:p>
            <a:pPr lvl="1"/>
            <a:r>
              <a:rPr lang="en-US" dirty="0" smtClean="0">
                <a:latin typeface="+mn-lt"/>
                <a:ea typeface="Calibri" charset="0"/>
                <a:cs typeface="Calibri" charset="0"/>
              </a:rPr>
              <a:t>Used </a:t>
            </a:r>
            <a:r>
              <a:rPr lang="en-US" dirty="0">
                <a:latin typeface="+mn-lt"/>
                <a:ea typeface="Calibri" charset="0"/>
                <a:cs typeface="Calibri" charset="0"/>
              </a:rPr>
              <a:t>by managed care organizations to control </a:t>
            </a:r>
            <a:r>
              <a:rPr lang="en-US" dirty="0" smtClean="0">
                <a:latin typeface="+mn-lt"/>
                <a:ea typeface="Calibri" charset="0"/>
                <a:cs typeface="Calibri" charset="0"/>
              </a:rPr>
              <a:t>costs </a:t>
            </a:r>
          </a:p>
          <a:p>
            <a:pPr lvl="1"/>
            <a:r>
              <a:rPr lang="en-US" dirty="0" smtClean="0">
                <a:latin typeface="+mn-lt"/>
                <a:ea typeface="Calibri" charset="0"/>
                <a:cs typeface="Calibri" charset="0"/>
              </a:rPr>
              <a:t>Physician </a:t>
            </a:r>
            <a:r>
              <a:rPr lang="en-US" dirty="0">
                <a:latin typeface="+mn-lt"/>
                <a:ea typeface="Calibri" charset="0"/>
                <a:cs typeface="Calibri" charset="0"/>
              </a:rPr>
              <a:t>at financial risk for services </a:t>
            </a:r>
            <a:r>
              <a:rPr lang="en-US" dirty="0" smtClean="0">
                <a:latin typeface="+mn-lt"/>
                <a:ea typeface="Calibri" charset="0"/>
                <a:cs typeface="Calibri" charset="0"/>
              </a:rPr>
              <a:t>provided</a:t>
            </a:r>
          </a:p>
          <a:p>
            <a:pPr lvl="1"/>
            <a:r>
              <a:rPr lang="en-US" dirty="0" smtClean="0">
                <a:latin typeface="+mn-lt"/>
                <a:ea typeface="Calibri" charset="0"/>
                <a:cs typeface="Calibri" charset="0"/>
              </a:rPr>
              <a:t>Measure resource </a:t>
            </a:r>
            <a:r>
              <a:rPr lang="en-US" dirty="0">
                <a:latin typeface="+mn-lt"/>
                <a:ea typeface="Calibri" charset="0"/>
                <a:cs typeface="Calibri" charset="0"/>
              </a:rPr>
              <a:t>utilization in physician </a:t>
            </a:r>
            <a:r>
              <a:rPr lang="en-US" dirty="0" smtClean="0">
                <a:latin typeface="+mn-lt"/>
                <a:ea typeface="Calibri" charset="0"/>
                <a:cs typeface="Calibri" charset="0"/>
              </a:rPr>
              <a:t>practices</a:t>
            </a:r>
          </a:p>
          <a:p>
            <a:pPr lvl="1"/>
            <a:r>
              <a:rPr lang="en-US" dirty="0" smtClean="0">
                <a:latin typeface="+mn-lt"/>
                <a:ea typeface="Calibri" charset="0"/>
                <a:cs typeface="Calibri" charset="0"/>
              </a:rPr>
              <a:t>Report measures </a:t>
            </a:r>
            <a:r>
              <a:rPr lang="en-US" dirty="0">
                <a:latin typeface="+mn-lt"/>
                <a:ea typeface="Calibri" charset="0"/>
                <a:cs typeface="Calibri" charset="0"/>
              </a:rPr>
              <a:t>of health care </a:t>
            </a:r>
            <a:r>
              <a:rPr lang="en-US" dirty="0" smtClean="0">
                <a:latin typeface="+mn-lt"/>
                <a:ea typeface="Calibri" charset="0"/>
                <a:cs typeface="Calibri" charset="0"/>
              </a:rPr>
              <a:t>quality</a:t>
            </a:r>
          </a:p>
          <a:p>
            <a:pPr lvl="1"/>
            <a:r>
              <a:rPr lang="en-US" dirty="0" smtClean="0">
                <a:latin typeface="+mn-lt"/>
                <a:ea typeface="Calibri" charset="0"/>
                <a:cs typeface="Calibri" charset="0"/>
              </a:rPr>
              <a:t>Can </a:t>
            </a:r>
            <a:r>
              <a:rPr lang="en-US" dirty="0">
                <a:latin typeface="+mn-lt"/>
                <a:ea typeface="Calibri" charset="0"/>
                <a:cs typeface="Calibri" charset="0"/>
              </a:rPr>
              <a:t>be linked to financial rewards, such as </a:t>
            </a:r>
            <a:r>
              <a:rPr lang="en-US" dirty="0" smtClean="0">
                <a:latin typeface="+mn-lt"/>
                <a:ea typeface="Calibri" charset="0"/>
                <a:cs typeface="Calibri" charset="0"/>
              </a:rPr>
              <a:t>bonuses</a:t>
            </a:r>
          </a:p>
          <a:p>
            <a:pPr lvl="1"/>
            <a:r>
              <a:rPr lang="en-US" dirty="0" smtClean="0">
                <a:latin typeface="+mn-lt"/>
                <a:ea typeface="Calibri" charset="0"/>
                <a:cs typeface="Calibri" charset="0"/>
              </a:rPr>
              <a:t>Amounts are in per person per month</a:t>
            </a:r>
            <a:endParaRPr lang="en-US" dirty="0">
              <a:latin typeface="+mn-lt"/>
              <a:ea typeface="Calibri" charset="0"/>
              <a:cs typeface="Calibri" charset="0"/>
            </a:endParaRPr>
          </a:p>
          <a:p>
            <a:endParaRPr lang="en-US" dirty="0"/>
          </a:p>
          <a:p>
            <a:pPr marL="0" indent="0">
              <a:buNone/>
            </a:pPr>
            <a:endParaRPr lang="en-US" dirty="0"/>
          </a:p>
          <a:p>
            <a:pPr marL="0" indent="0">
              <a:buNone/>
            </a:pPr>
            <a:r>
              <a:rPr lang="en-US" sz="1400" dirty="0" smtClean="0"/>
              <a:t>For more info see: “Understanding Capitation” by </a:t>
            </a:r>
            <a:r>
              <a:rPr lang="en-US" sz="1400" dirty="0"/>
              <a:t>the American College of Physicians </a:t>
            </a:r>
            <a:r>
              <a:rPr lang="en-US" sz="1400" dirty="0" smtClean="0"/>
              <a:t>by Dr. Patrick Alguire </a:t>
            </a:r>
            <a:r>
              <a:rPr lang="en-US" sz="1600" dirty="0" smtClean="0">
                <a:hlinkClick r:id="rId3"/>
              </a:rPr>
              <a:t>https://www.acponline.org/about-acp/about-internal-medicine/career-paths/residency-career-counseling/guidance/understanding-capitation</a:t>
            </a:r>
            <a:endParaRPr lang="en-US" sz="1600" dirty="0" smtClean="0"/>
          </a:p>
          <a:p>
            <a:pPr marL="0" indent="0">
              <a:buNone/>
            </a:pPr>
            <a:endParaRPr lang="en-US" dirty="0"/>
          </a:p>
        </p:txBody>
      </p:sp>
      <p:sp>
        <p:nvSpPr>
          <p:cNvPr id="4" name="Rectangle 3"/>
          <p:cNvSpPr/>
          <p:nvPr/>
        </p:nvSpPr>
        <p:spPr>
          <a:xfrm>
            <a:off x="140201" y="6153834"/>
            <a:ext cx="8623701" cy="646331"/>
          </a:xfrm>
          <a:prstGeom prst="rect">
            <a:avLst/>
          </a:prstGeom>
        </p:spPr>
        <p:txBody>
          <a:bodyPr wrap="square">
            <a:spAutoFit/>
          </a:bodyPr>
          <a:lstStyle/>
          <a:p>
            <a:r>
              <a:rPr lang="en-US" dirty="0"/>
              <a:t>https://</a:t>
            </a:r>
            <a:r>
              <a:rPr lang="en-US" dirty="0" err="1"/>
              <a:t>www.acponline.org</a:t>
            </a:r>
            <a:r>
              <a:rPr lang="en-US" dirty="0"/>
              <a:t>/about-</a:t>
            </a:r>
            <a:r>
              <a:rPr lang="en-US" dirty="0" err="1"/>
              <a:t>acp</a:t>
            </a:r>
            <a:r>
              <a:rPr lang="en-US" dirty="0"/>
              <a:t>/about-internal-medicine/career-paths/residency-career-counseling/guidance/understanding-capitation</a:t>
            </a:r>
          </a:p>
        </p:txBody>
      </p:sp>
    </p:spTree>
    <p:extLst>
      <p:ext uri="{BB962C8B-B14F-4D97-AF65-F5344CB8AC3E}">
        <p14:creationId xmlns:p14="http://schemas.microsoft.com/office/powerpoint/2010/main" val="662420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Based Care</a:t>
            </a:r>
          </a:p>
        </p:txBody>
      </p:sp>
      <p:sp>
        <p:nvSpPr>
          <p:cNvPr id="3" name="Content Placeholder 2"/>
          <p:cNvSpPr>
            <a:spLocks noGrp="1"/>
          </p:cNvSpPr>
          <p:nvPr>
            <p:ph idx="1"/>
          </p:nvPr>
        </p:nvSpPr>
        <p:spPr>
          <a:xfrm>
            <a:off x="140201" y="1155700"/>
            <a:ext cx="8750200" cy="5321300"/>
          </a:xfrm>
        </p:spPr>
        <p:txBody>
          <a:bodyPr/>
          <a:lstStyle/>
          <a:p>
            <a:pPr marL="0" indent="0">
              <a:buNone/>
            </a:pPr>
            <a:r>
              <a:rPr lang="en-US" b="1" dirty="0"/>
              <a:t>Hospital Value-Based </a:t>
            </a:r>
            <a:r>
              <a:rPr lang="en-US" b="1" dirty="0" smtClean="0"/>
              <a:t>Purchasing (HVBP)</a:t>
            </a:r>
          </a:p>
          <a:p>
            <a:pPr marL="0" indent="0">
              <a:buNone/>
            </a:pPr>
            <a:endParaRPr lang="en-US" b="1" dirty="0"/>
          </a:p>
          <a:p>
            <a:pPr marL="0" indent="0">
              <a:buNone/>
            </a:pPr>
            <a:r>
              <a:rPr lang="en-US" dirty="0" smtClean="0"/>
              <a:t>Part </a:t>
            </a:r>
            <a:r>
              <a:rPr lang="en-US" dirty="0"/>
              <a:t>of </a:t>
            </a:r>
            <a:r>
              <a:rPr lang="en-US" dirty="0" smtClean="0"/>
              <a:t>CMS ongoing </a:t>
            </a:r>
            <a:r>
              <a:rPr lang="en-US" dirty="0"/>
              <a:t>work to structure Medicare’s payment system to reward providers for the quality of care they provide. </a:t>
            </a:r>
            <a:endParaRPr lang="en-US" dirty="0" smtClean="0"/>
          </a:p>
          <a:p>
            <a:pPr marL="0" indent="0">
              <a:buNone/>
            </a:pPr>
            <a:endParaRPr lang="en-US" dirty="0" smtClean="0"/>
          </a:p>
          <a:p>
            <a:pPr marL="0" indent="0">
              <a:buNone/>
            </a:pPr>
            <a:r>
              <a:rPr lang="en-US" dirty="0" smtClean="0"/>
              <a:t>The </a:t>
            </a:r>
            <a:r>
              <a:rPr lang="en-US" dirty="0"/>
              <a:t>program adjusts payments to hospitals under the </a:t>
            </a:r>
            <a:r>
              <a:rPr lang="en-US" dirty="0">
                <a:hlinkClick r:id="rId3"/>
              </a:rPr>
              <a:t>Inpatient Prospective Payment System (IPPS)</a:t>
            </a:r>
            <a:r>
              <a:rPr lang="en-US" dirty="0"/>
              <a:t>, based on the quality of care they deliver.</a:t>
            </a:r>
          </a:p>
          <a:p>
            <a:endParaRPr lang="en-US" dirty="0"/>
          </a:p>
        </p:txBody>
      </p:sp>
      <p:pic>
        <p:nvPicPr>
          <p:cNvPr id="4" name="Picture 3"/>
          <p:cNvPicPr>
            <a:picLocks noChangeAspect="1"/>
          </p:cNvPicPr>
          <p:nvPr/>
        </p:nvPicPr>
        <p:blipFill>
          <a:blip r:embed="rId4"/>
          <a:stretch>
            <a:fillRect/>
          </a:stretch>
        </p:blipFill>
        <p:spPr>
          <a:xfrm>
            <a:off x="2813050" y="155323"/>
            <a:ext cx="3625850" cy="750540"/>
          </a:xfrm>
          <a:prstGeom prst="rect">
            <a:avLst/>
          </a:prstGeom>
        </p:spPr>
      </p:pic>
      <p:sp>
        <p:nvSpPr>
          <p:cNvPr id="5" name="Rectangle 4"/>
          <p:cNvSpPr/>
          <p:nvPr/>
        </p:nvSpPr>
        <p:spPr>
          <a:xfrm>
            <a:off x="140201" y="6018951"/>
            <a:ext cx="3213100" cy="707886"/>
          </a:xfrm>
          <a:prstGeom prst="rect">
            <a:avLst/>
          </a:prstGeom>
        </p:spPr>
        <p:txBody>
          <a:bodyPr wrap="square">
            <a:spAutoFit/>
          </a:bodyPr>
          <a:lstStyle/>
          <a:p>
            <a:r>
              <a:rPr lang="en-US" sz="1000" dirty="0"/>
              <a:t>https://</a:t>
            </a:r>
            <a:r>
              <a:rPr lang="en-US" sz="1000" dirty="0" err="1"/>
              <a:t>www.cms.gov</a:t>
            </a:r>
            <a:r>
              <a:rPr lang="en-US" sz="1000" dirty="0"/>
              <a:t>/Medicare/Quality-Initiatives-Patient-Assessment-Instruments/hospital-value-based-purchasing/</a:t>
            </a:r>
            <a:r>
              <a:rPr lang="en-US" sz="1000" dirty="0" err="1"/>
              <a:t>index.html?redirect</a:t>
            </a:r>
            <a:r>
              <a:rPr lang="en-US" sz="1000" dirty="0"/>
              <a:t>=/hospital-value-based-purchasing/</a:t>
            </a:r>
          </a:p>
        </p:txBody>
      </p:sp>
      <p:pic>
        <p:nvPicPr>
          <p:cNvPr id="6" name="Picture 5"/>
          <p:cNvPicPr>
            <a:picLocks noChangeAspect="1"/>
          </p:cNvPicPr>
          <p:nvPr/>
        </p:nvPicPr>
        <p:blipFill>
          <a:blip r:embed="rId5"/>
          <a:stretch>
            <a:fillRect/>
          </a:stretch>
        </p:blipFill>
        <p:spPr>
          <a:xfrm>
            <a:off x="6083300" y="4064000"/>
            <a:ext cx="2413000" cy="2413000"/>
          </a:xfrm>
          <a:prstGeom prst="rect">
            <a:avLst/>
          </a:prstGeom>
        </p:spPr>
      </p:pic>
      <p:pic>
        <p:nvPicPr>
          <p:cNvPr id="7" name="Picture 6"/>
          <p:cNvPicPr>
            <a:picLocks noChangeAspect="1"/>
          </p:cNvPicPr>
          <p:nvPr/>
        </p:nvPicPr>
        <p:blipFill>
          <a:blip r:embed="rId6"/>
          <a:stretch>
            <a:fillRect/>
          </a:stretch>
        </p:blipFill>
        <p:spPr>
          <a:xfrm>
            <a:off x="3262799" y="4178300"/>
            <a:ext cx="2763802" cy="2321594"/>
          </a:xfrm>
          <a:prstGeom prst="rect">
            <a:avLst/>
          </a:prstGeom>
        </p:spPr>
      </p:pic>
      <p:sp>
        <p:nvSpPr>
          <p:cNvPr id="8" name="Rectangle 7"/>
          <p:cNvSpPr/>
          <p:nvPr/>
        </p:nvSpPr>
        <p:spPr>
          <a:xfrm>
            <a:off x="3924300" y="6499894"/>
            <a:ext cx="4572000" cy="276999"/>
          </a:xfrm>
          <a:prstGeom prst="rect">
            <a:avLst/>
          </a:prstGeom>
        </p:spPr>
        <p:txBody>
          <a:bodyPr>
            <a:spAutoFit/>
          </a:bodyPr>
          <a:lstStyle/>
          <a:p>
            <a:r>
              <a:rPr lang="en-US" sz="1200" dirty="0"/>
              <a:t>http://</a:t>
            </a:r>
            <a:r>
              <a:rPr lang="en-US" sz="1200" dirty="0" err="1"/>
              <a:t>www.jantoo.com</a:t>
            </a:r>
            <a:r>
              <a:rPr lang="en-US" sz="1200" dirty="0"/>
              <a:t>/cartoons/keywords/health-insurance</a:t>
            </a:r>
          </a:p>
        </p:txBody>
      </p:sp>
    </p:spTree>
    <p:extLst>
      <p:ext uri="{BB962C8B-B14F-4D97-AF65-F5344CB8AC3E}">
        <p14:creationId xmlns:p14="http://schemas.microsoft.com/office/powerpoint/2010/main" val="8472827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3200" kern="1200" spc="-100" baseline="0" dirty="0" smtClean="0">
                <a:solidFill>
                  <a:schemeClr val="tx2"/>
                </a:solidFill>
                <a:effectLst/>
                <a:latin typeface="Avenir Next Condensed Demi Bold"/>
                <a:ea typeface="+mj-ea"/>
                <a:cs typeface="+mj-cs"/>
              </a:rPr>
              <a:t>PCOR – Data</a:t>
            </a:r>
            <a:r>
              <a:rPr lang="en-US" sz="3200" kern="1200" spc="-100" dirty="0" smtClean="0">
                <a:solidFill>
                  <a:schemeClr val="tx2"/>
                </a:solidFill>
                <a:effectLst/>
                <a:latin typeface="Avenir Next Condensed Demi Bold"/>
                <a:ea typeface="+mj-ea"/>
                <a:cs typeface="+mj-cs"/>
              </a:rPr>
              <a:t> Infrastructure to Support Outcomes</a:t>
            </a:r>
            <a:endParaRPr lang="en-US" dirty="0"/>
          </a:p>
        </p:txBody>
      </p:sp>
      <p:sp>
        <p:nvSpPr>
          <p:cNvPr id="3" name="Content Placeholder 2"/>
          <p:cNvSpPr>
            <a:spLocks noGrp="1"/>
          </p:cNvSpPr>
          <p:nvPr>
            <p:ph idx="1"/>
          </p:nvPr>
        </p:nvSpPr>
        <p:spPr/>
        <p:txBody>
          <a:bodyPr/>
          <a:lstStyle/>
          <a:p>
            <a:pPr marL="0" indent="0">
              <a:buNone/>
            </a:pPr>
            <a:r>
              <a:rPr lang="en-US" dirty="0"/>
              <a:t>Building Data Infrastructure to Support Patient Centered Outcomes Research (PCOR</a:t>
            </a:r>
            <a:r>
              <a:rPr lang="en-US" dirty="0" smtClean="0"/>
              <a:t>)</a:t>
            </a:r>
          </a:p>
          <a:p>
            <a:endParaRPr lang="en-US" dirty="0"/>
          </a:p>
          <a:p>
            <a:endParaRPr lang="en-US" dirty="0"/>
          </a:p>
        </p:txBody>
      </p:sp>
      <p:sp>
        <p:nvSpPr>
          <p:cNvPr id="6" name="Rectangle 5"/>
          <p:cNvSpPr/>
          <p:nvPr/>
        </p:nvSpPr>
        <p:spPr>
          <a:xfrm>
            <a:off x="304800" y="1749336"/>
            <a:ext cx="8318500" cy="1477328"/>
          </a:xfrm>
          <a:prstGeom prst="rect">
            <a:avLst/>
          </a:prstGeom>
        </p:spPr>
        <p:txBody>
          <a:bodyPr wrap="square">
            <a:spAutoFit/>
          </a:bodyPr>
          <a:lstStyle/>
          <a:p>
            <a:r>
              <a:rPr lang="en-US" dirty="0" smtClean="0"/>
              <a:t>The </a:t>
            </a:r>
            <a:r>
              <a:rPr lang="en-US" dirty="0"/>
              <a:t>Patient Protection and Affordable Care Act of 2010 created the </a:t>
            </a:r>
            <a:r>
              <a:rPr lang="en-US" b="1" dirty="0"/>
              <a:t>Patient-Centered Outcomes Research </a:t>
            </a:r>
            <a:r>
              <a:rPr lang="en-US" b="1" dirty="0" smtClean="0"/>
              <a:t>(PCOR) </a:t>
            </a:r>
            <a:r>
              <a:rPr lang="en-US" dirty="0" smtClean="0"/>
              <a:t>Trust </a:t>
            </a:r>
            <a:r>
              <a:rPr lang="en-US" dirty="0"/>
              <a:t>Fund (PCORTF). </a:t>
            </a:r>
            <a:endParaRPr lang="en-US" dirty="0" smtClean="0"/>
          </a:p>
          <a:p>
            <a:endParaRPr lang="en-US" dirty="0"/>
          </a:p>
          <a:p>
            <a:r>
              <a:rPr lang="en-US" b="1" i="1" dirty="0" smtClean="0"/>
              <a:t>OFFICE OF THE NATIONAL COORDINATOR (ONC)  </a:t>
            </a:r>
            <a:r>
              <a:rPr lang="en-US" b="1" i="1" dirty="0"/>
              <a:t>PCOR Projects</a:t>
            </a:r>
          </a:p>
          <a:p>
            <a:endParaRPr lang="en-US" dirty="0"/>
          </a:p>
        </p:txBody>
      </p:sp>
      <p:sp>
        <p:nvSpPr>
          <p:cNvPr id="10" name="Rectangle 9"/>
          <p:cNvSpPr/>
          <p:nvPr/>
        </p:nvSpPr>
        <p:spPr>
          <a:xfrm>
            <a:off x="393700" y="2866936"/>
            <a:ext cx="7632700" cy="2862323"/>
          </a:xfrm>
          <a:prstGeom prst="rect">
            <a:avLst/>
          </a:prstGeom>
        </p:spPr>
        <p:txBody>
          <a:bodyPr wrap="square">
            <a:spAutoFit/>
          </a:bodyPr>
          <a:lstStyle/>
          <a:p>
            <a:endParaRPr lang="en-US" dirty="0"/>
          </a:p>
          <a:p>
            <a:pPr marL="285750" indent="-285750">
              <a:buFont typeface="Arial"/>
              <a:buChar char="•"/>
            </a:pPr>
            <a:r>
              <a:rPr lang="en-US" dirty="0"/>
              <a:t>Structured Data Capture (SDC) </a:t>
            </a:r>
          </a:p>
          <a:p>
            <a:pPr marL="285750" indent="-285750">
              <a:buFont typeface="Arial"/>
              <a:buChar char="•"/>
            </a:pPr>
            <a:r>
              <a:rPr lang="en-US" dirty="0"/>
              <a:t>Data Access Framework (DAF) </a:t>
            </a:r>
          </a:p>
          <a:p>
            <a:pPr marL="285750" indent="-285750">
              <a:buFont typeface="Arial"/>
              <a:buChar char="•"/>
            </a:pPr>
            <a:r>
              <a:rPr lang="en-US" dirty="0"/>
              <a:t>Patient-Generated Health Data (PGHD) </a:t>
            </a:r>
          </a:p>
          <a:p>
            <a:pPr marL="285750" indent="-285750">
              <a:buFont typeface="Arial"/>
              <a:buChar char="•"/>
            </a:pPr>
            <a:r>
              <a:rPr lang="en-US" dirty="0"/>
              <a:t>Patient Matching, Aggregating and Linking (PMAL) </a:t>
            </a:r>
          </a:p>
          <a:p>
            <a:pPr marL="285750" indent="-285750">
              <a:buFont typeface="Arial"/>
              <a:buChar char="•"/>
            </a:pPr>
            <a:r>
              <a:rPr lang="en-US" dirty="0"/>
              <a:t>Privacy and Security Framework for PCOR (PSP</a:t>
            </a:r>
            <a:r>
              <a:rPr lang="en-US" dirty="0" smtClean="0"/>
              <a:t>)</a:t>
            </a:r>
          </a:p>
          <a:p>
            <a:pPr marL="285750" indent="-285750">
              <a:buFont typeface="Arial"/>
              <a:buChar char="•"/>
            </a:pPr>
            <a:endParaRPr lang="en-US" dirty="0"/>
          </a:p>
          <a:p>
            <a:r>
              <a:rPr lang="en-US" dirty="0"/>
              <a:t>The first two projects, Structured Data Capture and Data Access Framework (DAF), have been active ONC Standards &amp; Interoperability Initiatives since 2013. The other three projects were kicked off in 2015.</a:t>
            </a:r>
          </a:p>
        </p:txBody>
      </p:sp>
      <p:sp>
        <p:nvSpPr>
          <p:cNvPr id="12" name="Rectangle 11"/>
          <p:cNvSpPr/>
          <p:nvPr/>
        </p:nvSpPr>
        <p:spPr>
          <a:xfrm>
            <a:off x="533400" y="5868959"/>
            <a:ext cx="7734300" cy="261610"/>
          </a:xfrm>
          <a:prstGeom prst="rect">
            <a:avLst/>
          </a:prstGeom>
        </p:spPr>
        <p:txBody>
          <a:bodyPr wrap="square">
            <a:spAutoFit/>
          </a:bodyPr>
          <a:lstStyle/>
          <a:p>
            <a:r>
              <a:rPr lang="en-US" sz="1100" dirty="0"/>
              <a:t>https://</a:t>
            </a:r>
            <a:r>
              <a:rPr lang="en-US" sz="1100" dirty="0" err="1"/>
              <a:t>www.healthit.gov</a:t>
            </a:r>
            <a:r>
              <a:rPr lang="en-US" sz="1100" dirty="0"/>
              <a:t>/policy-researchers-implementers/building-data-infrastructure-support-patient-centered-outcomes</a:t>
            </a:r>
          </a:p>
        </p:txBody>
      </p:sp>
      <p:pic>
        <p:nvPicPr>
          <p:cNvPr id="13" name="Picture 12"/>
          <p:cNvPicPr>
            <a:picLocks noChangeAspect="1"/>
          </p:cNvPicPr>
          <p:nvPr/>
        </p:nvPicPr>
        <p:blipFill>
          <a:blip r:embed="rId3"/>
          <a:stretch>
            <a:fillRect/>
          </a:stretch>
        </p:blipFill>
        <p:spPr>
          <a:xfrm>
            <a:off x="6527800" y="3991152"/>
            <a:ext cx="2095500" cy="784912"/>
          </a:xfrm>
          <a:prstGeom prst="rect">
            <a:avLst/>
          </a:prstGeom>
        </p:spPr>
      </p:pic>
    </p:spTree>
    <p:extLst>
      <p:ext uri="{BB962C8B-B14F-4D97-AF65-F5344CB8AC3E}">
        <p14:creationId xmlns:p14="http://schemas.microsoft.com/office/powerpoint/2010/main" val="791584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Clinicaltrials.gov</a:t>
            </a:r>
          </a:p>
        </p:txBody>
      </p:sp>
      <p:pic>
        <p:nvPicPr>
          <p:cNvPr id="9" name="Content Placeholder 8" descr="Screen Shot 2014-03-26 at 10.05.14 AM.png"/>
          <p:cNvPicPr>
            <a:picLocks noGrp="1" noChangeAspect="1"/>
          </p:cNvPicPr>
          <p:nvPr>
            <p:ph idx="1"/>
          </p:nvPr>
        </p:nvPicPr>
        <p:blipFill>
          <a:blip r:embed="rId2">
            <a:extLst>
              <a:ext uri="{28A0092B-C50C-407E-A947-70E740481C1C}">
                <a14:useLocalDpi xmlns:a14="http://schemas.microsoft.com/office/drawing/2010/main" val="0"/>
              </a:ext>
            </a:extLst>
          </a:blip>
          <a:srcRect l="-9048" r="-9048"/>
          <a:stretch>
            <a:fillRect/>
          </a:stretch>
        </p:blipFill>
        <p:spPr/>
      </p:pic>
    </p:spTree>
    <p:extLst>
      <p:ext uri="{BB962C8B-B14F-4D97-AF65-F5344CB8AC3E}">
        <p14:creationId xmlns:p14="http://schemas.microsoft.com/office/powerpoint/2010/main" val="1781506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SIDER – sideeffects.embl.de</a:t>
            </a:r>
          </a:p>
        </p:txBody>
      </p:sp>
      <p:pic>
        <p:nvPicPr>
          <p:cNvPr id="7" name="Content Placeholder 6" descr="Screen Shot 2014-03-26 at 10.08.28 AM.png"/>
          <p:cNvPicPr>
            <a:picLocks noGrp="1" noChangeAspect="1"/>
          </p:cNvPicPr>
          <p:nvPr>
            <p:ph idx="1"/>
          </p:nvPr>
        </p:nvPicPr>
        <p:blipFill>
          <a:blip r:embed="rId2">
            <a:extLst>
              <a:ext uri="{28A0092B-C50C-407E-A947-70E740481C1C}">
                <a14:useLocalDpi xmlns:a14="http://schemas.microsoft.com/office/drawing/2010/main" val="0"/>
              </a:ext>
            </a:extLst>
          </a:blip>
          <a:srcRect l="760" r="760"/>
          <a:stretch>
            <a:fillRect/>
          </a:stretch>
        </p:blipFill>
        <p:spPr/>
      </p:pic>
    </p:spTree>
    <p:extLst>
      <p:ext uri="{BB962C8B-B14F-4D97-AF65-F5344CB8AC3E}">
        <p14:creationId xmlns:p14="http://schemas.microsoft.com/office/powerpoint/2010/main" val="155742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FDA Physician-reported Adverse Events (FAERS)</a:t>
            </a:r>
          </a:p>
        </p:txBody>
      </p:sp>
      <p:pic>
        <p:nvPicPr>
          <p:cNvPr id="4" name="Content Placeholder 3" descr="Screen Shot 2014-04-03 at 1.56.58 PM.png"/>
          <p:cNvPicPr>
            <a:picLocks noGrp="1" noChangeAspect="1"/>
          </p:cNvPicPr>
          <p:nvPr>
            <p:ph idx="1"/>
          </p:nvPr>
        </p:nvPicPr>
        <p:blipFill>
          <a:blip r:embed="rId2">
            <a:extLst>
              <a:ext uri="{28A0092B-C50C-407E-A947-70E740481C1C}">
                <a14:useLocalDpi xmlns:a14="http://schemas.microsoft.com/office/drawing/2010/main" val="0"/>
              </a:ext>
            </a:extLst>
          </a:blip>
          <a:srcRect t="7948" b="7948"/>
          <a:stretch>
            <a:fillRect/>
          </a:stretch>
        </p:blipFill>
        <p:spPr/>
      </p:pic>
      <p:pic>
        <p:nvPicPr>
          <p:cNvPr id="5" name="Picture 4" descr="ucm35498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281" y="3020160"/>
            <a:ext cx="5505450" cy="3590925"/>
          </a:xfrm>
          <a:prstGeom prst="rect">
            <a:avLst/>
          </a:prstGeom>
        </p:spPr>
      </p:pic>
    </p:spTree>
    <p:extLst>
      <p:ext uri="{BB962C8B-B14F-4D97-AF65-F5344CB8AC3E}">
        <p14:creationId xmlns:p14="http://schemas.microsoft.com/office/powerpoint/2010/main" val="14458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Epidemiology – e.g. CDC WONDER</a:t>
            </a:r>
          </a:p>
        </p:txBody>
      </p:sp>
      <p:pic>
        <p:nvPicPr>
          <p:cNvPr id="4" name="Content Placeholder 3" descr="Screen Shot 2014-04-03 at 2.01.12 PM.png"/>
          <p:cNvPicPr>
            <a:picLocks noGrp="1" noChangeAspect="1"/>
          </p:cNvPicPr>
          <p:nvPr>
            <p:ph idx="1"/>
          </p:nvPr>
        </p:nvPicPr>
        <p:blipFill>
          <a:blip r:embed="rId2">
            <a:extLst>
              <a:ext uri="{28A0092B-C50C-407E-A947-70E740481C1C}">
                <a14:useLocalDpi xmlns:a14="http://schemas.microsoft.com/office/drawing/2010/main" val="0"/>
              </a:ext>
            </a:extLst>
          </a:blip>
          <a:srcRect t="17137" b="17137"/>
          <a:stretch>
            <a:fillRect/>
          </a:stretch>
        </p:blipFill>
        <p:spPr/>
      </p:pic>
    </p:spTree>
    <p:extLst>
      <p:ext uri="{BB962C8B-B14F-4D97-AF65-F5344CB8AC3E}">
        <p14:creationId xmlns:p14="http://schemas.microsoft.com/office/powerpoint/2010/main" val="3302059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Default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29937</TotalTime>
  <Words>1564</Words>
  <Application>Microsoft Macintosh PowerPoint</Application>
  <PresentationFormat>On-screen Show (4:3)</PresentationFormat>
  <Paragraphs>148</Paragraphs>
  <Slides>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Avenir Next Condensed Demi Bold</vt:lpstr>
      <vt:lpstr>Avenir Next Condensed Medium</vt:lpstr>
      <vt:lpstr>Calibri</vt:lpstr>
      <vt:lpstr>Cambria</vt:lpstr>
      <vt:lpstr>Arial</vt:lpstr>
      <vt:lpstr>1_Default Theme</vt:lpstr>
      <vt:lpstr>Fee for Service, Marketplace: Plans, Metal Level</vt:lpstr>
      <vt:lpstr>Providers: Plans – Bronze, Silver, Gold, Platinum </vt:lpstr>
      <vt:lpstr>Capitation</vt:lpstr>
      <vt:lpstr>Value Based Care</vt:lpstr>
      <vt:lpstr>PCOR – Data Infrastructure to Support Outcomes</vt:lpstr>
      <vt:lpstr>Clinicaltrials.gov</vt:lpstr>
      <vt:lpstr>SIDER – sideeffects.embl.de</vt:lpstr>
      <vt:lpstr>FDA Physician-reported Adverse Events (FAERS)</vt:lpstr>
      <vt:lpstr>Epidemiology – e.g. CDC WONDER</vt:lpstr>
      <vt:lpstr>Social media extraction</vt:lpstr>
      <vt:lpstr>HEALTH IT Acronyms and #hashtags</vt:lpstr>
      <vt:lpstr>Cartoon: Life in the US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Joanne S. Luciano</dc:creator>
  <cp:lastModifiedBy>Luciano, Joanne Sylvia</cp:lastModifiedBy>
  <cp:revision>266</cp:revision>
  <cp:lastPrinted>2016-12-16T18:06:51Z</cp:lastPrinted>
  <dcterms:created xsi:type="dcterms:W3CDTF">2016-12-11T16:08:55Z</dcterms:created>
  <dcterms:modified xsi:type="dcterms:W3CDTF">2017-03-05T04:08:32Z</dcterms:modified>
</cp:coreProperties>
</file>